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2.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 id="2147483985" r:id="rId2"/>
  </p:sldMasterIdLst>
  <p:notesMasterIdLst>
    <p:notesMasterId r:id="rId89"/>
  </p:notesMasterIdLst>
  <p:handoutMasterIdLst>
    <p:handoutMasterId r:id="rId90"/>
  </p:handoutMasterIdLst>
  <p:sldIdLst>
    <p:sldId id="745" r:id="rId3"/>
    <p:sldId id="746" r:id="rId4"/>
    <p:sldId id="747" r:id="rId5"/>
    <p:sldId id="748" r:id="rId6"/>
    <p:sldId id="749" r:id="rId7"/>
    <p:sldId id="906" r:id="rId8"/>
    <p:sldId id="936" r:id="rId9"/>
    <p:sldId id="627" r:id="rId10"/>
    <p:sldId id="631" r:id="rId11"/>
    <p:sldId id="877" r:id="rId12"/>
    <p:sldId id="878" r:id="rId13"/>
    <p:sldId id="937" r:id="rId14"/>
    <p:sldId id="905" r:id="rId15"/>
    <p:sldId id="903" r:id="rId16"/>
    <p:sldId id="902" r:id="rId17"/>
    <p:sldId id="880" r:id="rId18"/>
    <p:sldId id="856" r:id="rId19"/>
    <p:sldId id="838" r:id="rId20"/>
    <p:sldId id="889" r:id="rId21"/>
    <p:sldId id="890" r:id="rId22"/>
    <p:sldId id="892" r:id="rId23"/>
    <p:sldId id="901" r:id="rId24"/>
    <p:sldId id="769" r:id="rId25"/>
    <p:sldId id="761" r:id="rId26"/>
    <p:sldId id="762" r:id="rId27"/>
    <p:sldId id="505" r:id="rId28"/>
    <p:sldId id="259" r:id="rId29"/>
    <p:sldId id="285" r:id="rId30"/>
    <p:sldId id="286" r:id="rId31"/>
    <p:sldId id="287" r:id="rId32"/>
    <p:sldId id="288" r:id="rId33"/>
    <p:sldId id="292" r:id="rId34"/>
    <p:sldId id="293" r:id="rId35"/>
    <p:sldId id="294" r:id="rId36"/>
    <p:sldId id="295" r:id="rId37"/>
    <p:sldId id="314" r:id="rId38"/>
    <p:sldId id="303" r:id="rId39"/>
    <p:sldId id="312" r:id="rId40"/>
    <p:sldId id="304" r:id="rId41"/>
    <p:sldId id="305" r:id="rId42"/>
    <p:sldId id="267" r:id="rId43"/>
    <p:sldId id="307" r:id="rId44"/>
    <p:sldId id="313" r:id="rId45"/>
    <p:sldId id="308" r:id="rId46"/>
    <p:sldId id="309" r:id="rId47"/>
    <p:sldId id="310" r:id="rId48"/>
    <p:sldId id="284" r:id="rId49"/>
    <p:sldId id="315" r:id="rId50"/>
    <p:sldId id="771" r:id="rId51"/>
    <p:sldId id="770" r:id="rId52"/>
    <p:sldId id="757" r:id="rId53"/>
    <p:sldId id="764" r:id="rId54"/>
    <p:sldId id="914" r:id="rId55"/>
    <p:sldId id="938" r:id="rId56"/>
    <p:sldId id="939" r:id="rId57"/>
    <p:sldId id="695" r:id="rId58"/>
    <p:sldId id="811" r:id="rId59"/>
    <p:sldId id="814" r:id="rId60"/>
    <p:sldId id="804" r:id="rId61"/>
    <p:sldId id="807" r:id="rId62"/>
    <p:sldId id="806" r:id="rId63"/>
    <p:sldId id="808" r:id="rId64"/>
    <p:sldId id="815" r:id="rId65"/>
    <p:sldId id="816" r:id="rId66"/>
    <p:sldId id="817" r:id="rId67"/>
    <p:sldId id="809" r:id="rId68"/>
    <p:sldId id="813" r:id="rId69"/>
    <p:sldId id="818" r:id="rId70"/>
    <p:sldId id="819" r:id="rId71"/>
    <p:sldId id="799" r:id="rId72"/>
    <p:sldId id="805" r:id="rId73"/>
    <p:sldId id="772" r:id="rId74"/>
    <p:sldId id="767" r:id="rId75"/>
    <p:sldId id="909" r:id="rId76"/>
    <p:sldId id="929" r:id="rId77"/>
    <p:sldId id="262" r:id="rId78"/>
    <p:sldId id="273" r:id="rId79"/>
    <p:sldId id="268" r:id="rId80"/>
    <p:sldId id="263" r:id="rId81"/>
    <p:sldId id="270" r:id="rId82"/>
    <p:sldId id="274" r:id="rId83"/>
    <p:sldId id="275" r:id="rId84"/>
    <p:sldId id="271" r:id="rId85"/>
    <p:sldId id="918" r:id="rId86"/>
    <p:sldId id="768" r:id="rId87"/>
    <p:sldId id="759" r:id="rId88"/>
  </p:sldIdLst>
  <p:sldSz cx="9144000" cy="6858000" type="screen4x3"/>
  <p:notesSz cx="7023100" cy="9309100"/>
  <p:custDataLst>
    <p:tags r:id="rId91"/>
  </p:custDataLst>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jorie_alquist" initials="m" lastIdx="6"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0000"/>
    <a:srgbClr val="000032"/>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78EC7B-AB1A-4982-8EDE-8FF64DE1D6B5}" v="97" dt="2021-05-19T02:20:07.0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92540" autoAdjust="0"/>
  </p:normalViewPr>
  <p:slideViewPr>
    <p:cSldViewPr>
      <p:cViewPr varScale="1">
        <p:scale>
          <a:sx n="91" d="100"/>
          <a:sy n="91" d="100"/>
        </p:scale>
        <p:origin x="1373" y="72"/>
      </p:cViewPr>
      <p:guideLst>
        <p:guide orient="horz" pos="2160"/>
        <p:guide pos="2880"/>
      </p:guideLst>
    </p:cSldViewPr>
  </p:slideViewPr>
  <p:outlineViewPr>
    <p:cViewPr>
      <p:scale>
        <a:sx n="33" d="100"/>
        <a:sy n="33" d="100"/>
      </p:scale>
      <p:origin x="0" y="91206"/>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81" d="100"/>
          <a:sy n="81" d="100"/>
        </p:scale>
        <p:origin x="1050" y="258"/>
      </p:cViewPr>
      <p:guideLst>
        <p:guide orient="horz" pos="2932"/>
        <p:guide pos="2212"/>
      </p:guideLst>
    </p:cSldViewPr>
  </p:notesViewPr>
  <p:gridSpacing cx="38405" cy="38405"/>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notesMaster" Target="notesMasters/notesMaster1.xml"/><Relationship Id="rId97" Type="http://schemas.microsoft.com/office/2015/10/relationships/revisionInfo" Target="revisionInfo.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handoutMaster" Target="handoutMasters/handoutMaster1.xml"/><Relationship Id="rId95"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tags" Target="tags/tag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slide" Target="slides/slide3.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FBC829BF-C012-4827-A14F-C6F0655229C7}" type="datetimeFigureOut">
              <a:rPr lang="en-US" smtClean="0"/>
              <a:t>5/19/2021</a:t>
            </a:fld>
            <a:endParaRPr lang="en-US" dirty="0"/>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0853D72E-C877-48E4-9D30-1B70633896A6}" type="slidenum">
              <a:rPr lang="en-US" smtClean="0"/>
              <a:t>‹#›</a:t>
            </a:fld>
            <a:endParaRPr lang="en-US" dirty="0"/>
          </a:p>
        </p:txBody>
      </p:sp>
    </p:spTree>
    <p:extLst>
      <p:ext uri="{BB962C8B-B14F-4D97-AF65-F5344CB8AC3E}">
        <p14:creationId xmlns:p14="http://schemas.microsoft.com/office/powerpoint/2010/main" val="3750523602"/>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238" cy="465138"/>
          </a:xfrm>
          <a:prstGeom prst="rect">
            <a:avLst/>
          </a:prstGeom>
        </p:spPr>
        <p:txBody>
          <a:bodyPr vert="horz" lIns="93308" tIns="46654" rIns="93308" bIns="46654"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978276" y="0"/>
            <a:ext cx="3043238" cy="465138"/>
          </a:xfrm>
          <a:prstGeom prst="rect">
            <a:avLst/>
          </a:prstGeom>
        </p:spPr>
        <p:txBody>
          <a:bodyPr vert="horz" wrap="square" lIns="93308" tIns="46654" rIns="93308" bIns="46654" numCol="1" anchor="t" anchorCtr="0" compatLnSpc="1">
            <a:prstTxWarp prst="textNoShape">
              <a:avLst/>
            </a:prstTxWarp>
          </a:bodyPr>
          <a:lstStyle>
            <a:lvl1pPr algn="r">
              <a:defRPr sz="1200">
                <a:latin typeface="Calibri" charset="0"/>
              </a:defRPr>
            </a:lvl1pPr>
          </a:lstStyle>
          <a:p>
            <a:pPr>
              <a:defRPr/>
            </a:pPr>
            <a:fld id="{7CF58560-DF78-4A31-A9AD-31289071C483}" type="datetime1">
              <a:rPr lang="en-US"/>
              <a:pPr>
                <a:defRPr/>
              </a:pPr>
              <a:t>5/19/2021</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08" tIns="46654" rIns="93308" bIns="46654" rtlCol="0" anchor="ctr"/>
          <a:lstStyle/>
          <a:p>
            <a:pPr lvl="0"/>
            <a:endParaRPr lang="en-US" noProof="0" dirty="0"/>
          </a:p>
        </p:txBody>
      </p:sp>
      <p:sp>
        <p:nvSpPr>
          <p:cNvPr id="5" name="Notes Placeholder 4"/>
          <p:cNvSpPr>
            <a:spLocks noGrp="1"/>
          </p:cNvSpPr>
          <p:nvPr>
            <p:ph type="body" sz="quarter" idx="3"/>
          </p:nvPr>
        </p:nvSpPr>
        <p:spPr>
          <a:xfrm>
            <a:off x="703264" y="4422776"/>
            <a:ext cx="5616575" cy="4187825"/>
          </a:xfrm>
          <a:prstGeom prst="rect">
            <a:avLst/>
          </a:prstGeom>
        </p:spPr>
        <p:txBody>
          <a:bodyPr vert="horz" lIns="93308" tIns="46654" rIns="93308" bIns="4665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42376"/>
            <a:ext cx="3043238" cy="465138"/>
          </a:xfrm>
          <a:prstGeom prst="rect">
            <a:avLst/>
          </a:prstGeom>
        </p:spPr>
        <p:txBody>
          <a:bodyPr vert="horz" lIns="93308" tIns="46654" rIns="93308" bIns="46654"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978276" y="8842376"/>
            <a:ext cx="3043238" cy="465138"/>
          </a:xfrm>
          <a:prstGeom prst="rect">
            <a:avLst/>
          </a:prstGeom>
        </p:spPr>
        <p:txBody>
          <a:bodyPr vert="horz" wrap="square" lIns="93308" tIns="46654" rIns="93308" bIns="46654" numCol="1" anchor="b" anchorCtr="0" compatLnSpc="1">
            <a:prstTxWarp prst="textNoShape">
              <a:avLst/>
            </a:prstTxWarp>
          </a:bodyPr>
          <a:lstStyle>
            <a:lvl1pPr algn="r">
              <a:defRPr sz="1200">
                <a:latin typeface="Calibri" charset="0"/>
              </a:defRPr>
            </a:lvl1pPr>
          </a:lstStyle>
          <a:p>
            <a:pPr>
              <a:defRPr/>
            </a:pPr>
            <a:fld id="{9193389A-0A20-46D6-ABFE-DBEB3900ADCF}" type="slidenum">
              <a:rPr lang="en-US"/>
              <a:pPr>
                <a:defRPr/>
              </a:pPr>
              <a:t>‹#›</a:t>
            </a:fld>
            <a:endParaRPr lang="en-US" dirty="0"/>
          </a:p>
        </p:txBody>
      </p:sp>
    </p:spTree>
    <p:extLst>
      <p:ext uri="{BB962C8B-B14F-4D97-AF65-F5344CB8AC3E}">
        <p14:creationId xmlns:p14="http://schemas.microsoft.com/office/powerpoint/2010/main" val="3201223070"/>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slide" Target="../slides/slide27.xml"/><Relationship Id="rId2" Type="http://schemas.openxmlformats.org/officeDocument/2006/relationships/notesMaster" Target="../notesMasters/notesMaster1.xml"/><Relationship Id="rId1" Type="http://schemas.openxmlformats.org/officeDocument/2006/relationships/tags" Target="../tags/tag2.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7410"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777840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11</a:t>
            </a:fld>
            <a:endParaRPr lang="en-US" dirty="0"/>
          </a:p>
        </p:txBody>
      </p:sp>
    </p:spTree>
    <p:extLst>
      <p:ext uri="{BB962C8B-B14F-4D97-AF65-F5344CB8AC3E}">
        <p14:creationId xmlns:p14="http://schemas.microsoft.com/office/powerpoint/2010/main" val="1913359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12</a:t>
            </a:fld>
            <a:endParaRPr lang="en-US" dirty="0"/>
          </a:p>
        </p:txBody>
      </p:sp>
    </p:spTree>
    <p:extLst>
      <p:ext uri="{BB962C8B-B14F-4D97-AF65-F5344CB8AC3E}">
        <p14:creationId xmlns:p14="http://schemas.microsoft.com/office/powerpoint/2010/main" val="3909898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13</a:t>
            </a:fld>
            <a:endParaRPr lang="en-US" dirty="0"/>
          </a:p>
        </p:txBody>
      </p:sp>
    </p:spTree>
    <p:extLst>
      <p:ext uri="{BB962C8B-B14F-4D97-AF65-F5344CB8AC3E}">
        <p14:creationId xmlns:p14="http://schemas.microsoft.com/office/powerpoint/2010/main" val="2206281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14</a:t>
            </a:fld>
            <a:endParaRPr lang="en-US" dirty="0"/>
          </a:p>
        </p:txBody>
      </p:sp>
    </p:spTree>
    <p:extLst>
      <p:ext uri="{BB962C8B-B14F-4D97-AF65-F5344CB8AC3E}">
        <p14:creationId xmlns:p14="http://schemas.microsoft.com/office/powerpoint/2010/main" val="2728588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15</a:t>
            </a:fld>
            <a:endParaRPr lang="en-US" dirty="0"/>
          </a:p>
        </p:txBody>
      </p:sp>
    </p:spTree>
    <p:extLst>
      <p:ext uri="{BB962C8B-B14F-4D97-AF65-F5344CB8AC3E}">
        <p14:creationId xmlns:p14="http://schemas.microsoft.com/office/powerpoint/2010/main" val="3417203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16</a:t>
            </a:fld>
            <a:endParaRPr lang="en-US" dirty="0"/>
          </a:p>
        </p:txBody>
      </p:sp>
    </p:spTree>
    <p:extLst>
      <p:ext uri="{BB962C8B-B14F-4D97-AF65-F5344CB8AC3E}">
        <p14:creationId xmlns:p14="http://schemas.microsoft.com/office/powerpoint/2010/main" val="20735023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17</a:t>
            </a:fld>
            <a:endParaRPr lang="en-US" dirty="0"/>
          </a:p>
        </p:txBody>
      </p:sp>
    </p:spTree>
    <p:extLst>
      <p:ext uri="{BB962C8B-B14F-4D97-AF65-F5344CB8AC3E}">
        <p14:creationId xmlns:p14="http://schemas.microsoft.com/office/powerpoint/2010/main" val="11222340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18</a:t>
            </a:fld>
            <a:endParaRPr lang="en-US" dirty="0"/>
          </a:p>
        </p:txBody>
      </p:sp>
    </p:spTree>
    <p:extLst>
      <p:ext uri="{BB962C8B-B14F-4D97-AF65-F5344CB8AC3E}">
        <p14:creationId xmlns:p14="http://schemas.microsoft.com/office/powerpoint/2010/main" val="4272167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19</a:t>
            </a:fld>
            <a:endParaRPr lang="en-US" dirty="0"/>
          </a:p>
        </p:txBody>
      </p:sp>
    </p:spTree>
    <p:extLst>
      <p:ext uri="{BB962C8B-B14F-4D97-AF65-F5344CB8AC3E}">
        <p14:creationId xmlns:p14="http://schemas.microsoft.com/office/powerpoint/2010/main" val="12249886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20</a:t>
            </a:fld>
            <a:endParaRPr lang="en-US" dirty="0"/>
          </a:p>
        </p:txBody>
      </p:sp>
    </p:spTree>
    <p:extLst>
      <p:ext uri="{BB962C8B-B14F-4D97-AF65-F5344CB8AC3E}">
        <p14:creationId xmlns:p14="http://schemas.microsoft.com/office/powerpoint/2010/main" val="3272220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7410"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5423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21</a:t>
            </a:fld>
            <a:endParaRPr lang="en-US" dirty="0"/>
          </a:p>
        </p:txBody>
      </p:sp>
    </p:spTree>
    <p:extLst>
      <p:ext uri="{BB962C8B-B14F-4D97-AF65-F5344CB8AC3E}">
        <p14:creationId xmlns:p14="http://schemas.microsoft.com/office/powerpoint/2010/main" val="397633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23</a:t>
            </a:fld>
            <a:endParaRPr lang="en-US">
              <a:solidFill>
                <a:prstClr val="black"/>
              </a:solidFill>
            </a:endParaRPr>
          </a:p>
        </p:txBody>
      </p:sp>
    </p:spTree>
    <p:extLst>
      <p:ext uri="{BB962C8B-B14F-4D97-AF65-F5344CB8AC3E}">
        <p14:creationId xmlns:p14="http://schemas.microsoft.com/office/powerpoint/2010/main" val="2007263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24</a:t>
            </a:fld>
            <a:endParaRPr lang="en-US">
              <a:solidFill>
                <a:prstClr val="black"/>
              </a:solidFill>
            </a:endParaRPr>
          </a:p>
        </p:txBody>
      </p:sp>
    </p:spTree>
    <p:extLst>
      <p:ext uri="{BB962C8B-B14F-4D97-AF65-F5344CB8AC3E}">
        <p14:creationId xmlns:p14="http://schemas.microsoft.com/office/powerpoint/2010/main" val="3688037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25</a:t>
            </a:fld>
            <a:endParaRPr lang="en-US">
              <a:solidFill>
                <a:prstClr val="black"/>
              </a:solidFill>
            </a:endParaRPr>
          </a:p>
        </p:txBody>
      </p:sp>
    </p:spTree>
    <p:extLst>
      <p:ext uri="{BB962C8B-B14F-4D97-AF65-F5344CB8AC3E}">
        <p14:creationId xmlns:p14="http://schemas.microsoft.com/office/powerpoint/2010/main" val="23161724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26</a:t>
            </a:fld>
            <a:endParaRPr lang="en-US" dirty="0"/>
          </a:p>
        </p:txBody>
      </p:sp>
    </p:spTree>
    <p:extLst>
      <p:ext uri="{BB962C8B-B14F-4D97-AF65-F5344CB8AC3E}">
        <p14:creationId xmlns:p14="http://schemas.microsoft.com/office/powerpoint/2010/main" val="1489002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tabLst/>
              <a:defRPr/>
            </a:pPr>
            <a:endParaRPr lang="en-US"/>
          </a:p>
        </p:txBody>
      </p:sp>
      <p:sp>
        <p:nvSpPr>
          <p:cNvPr id="5" name="Footer Placeholder 4"/>
          <p:cNvSpPr>
            <a:spLocks noGrp="1"/>
          </p:cNvSpPr>
          <p:nvPr>
            <p:ph type="ftr" sz="quarter" idx="11"/>
            <p:custDataLst>
              <p:tags r:id="rId1"/>
            </p:custDataLst>
          </p:nvPr>
        </p:nvSpPr>
        <p:spPr>
          <a:xfrm>
            <a:off x="0" y="8830313"/>
            <a:ext cx="7010400" cy="464503"/>
          </a:xfrm>
        </p:spPr>
        <p:txBody>
          <a:bodyPr/>
          <a:lstStyle/>
          <a:p>
            <a:pPr marL="0" marR="0" lvl="0" indent="0" algn="ctr" defTabSz="914400" rtl="0" eaLnBrk="1" fontAlgn="auto" latinLnBrk="0" hangingPunct="1">
              <a:lnSpc>
                <a:spcPct val="100000"/>
              </a:lnSpc>
              <a:spcBef>
                <a:spcPct val="0"/>
              </a:spcBef>
              <a:spcAft>
                <a:spcPct val="0"/>
              </a:spcAft>
              <a:buClrTx/>
              <a:buSzTx/>
              <a:buFontTx/>
              <a:buNone/>
              <a:tabLst/>
              <a:defRPr/>
            </a:pPr>
            <a:endParaRPr lang="en-US"/>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4763365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10455575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38922963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24658102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422455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7410"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0216321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29104812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1424444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3605509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21969554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41442503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7864731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lang="en-US"/>
          </a:p>
        </p:txBody>
      </p:sp>
    </p:spTree>
    <p:extLst>
      <p:ext uri="{BB962C8B-B14F-4D97-AF65-F5344CB8AC3E}">
        <p14:creationId xmlns:p14="http://schemas.microsoft.com/office/powerpoint/2010/main" val="31511364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16701208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10668303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2721037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5</a:t>
            </a:fld>
            <a:endParaRPr lang="en-US">
              <a:solidFill>
                <a:prstClr val="black"/>
              </a:solidFill>
            </a:endParaRPr>
          </a:p>
        </p:txBody>
      </p:sp>
    </p:spTree>
    <p:extLst>
      <p:ext uri="{BB962C8B-B14F-4D97-AF65-F5344CB8AC3E}">
        <p14:creationId xmlns:p14="http://schemas.microsoft.com/office/powerpoint/2010/main" val="42369097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49</a:t>
            </a:fld>
            <a:endParaRPr lang="en-US">
              <a:solidFill>
                <a:prstClr val="black"/>
              </a:solidFill>
            </a:endParaRPr>
          </a:p>
        </p:txBody>
      </p:sp>
    </p:spTree>
    <p:extLst>
      <p:ext uri="{BB962C8B-B14F-4D97-AF65-F5344CB8AC3E}">
        <p14:creationId xmlns:p14="http://schemas.microsoft.com/office/powerpoint/2010/main" val="31446284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50</a:t>
            </a:fld>
            <a:endParaRPr lang="en-US">
              <a:solidFill>
                <a:prstClr val="black"/>
              </a:solidFill>
            </a:endParaRPr>
          </a:p>
        </p:txBody>
      </p:sp>
    </p:spTree>
    <p:extLst>
      <p:ext uri="{BB962C8B-B14F-4D97-AF65-F5344CB8AC3E}">
        <p14:creationId xmlns:p14="http://schemas.microsoft.com/office/powerpoint/2010/main" val="23162599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52</a:t>
            </a:fld>
            <a:endParaRPr lang="en-US">
              <a:solidFill>
                <a:prstClr val="black"/>
              </a:solidFill>
            </a:endParaRPr>
          </a:p>
        </p:txBody>
      </p:sp>
    </p:spTree>
    <p:extLst>
      <p:ext uri="{BB962C8B-B14F-4D97-AF65-F5344CB8AC3E}">
        <p14:creationId xmlns:p14="http://schemas.microsoft.com/office/powerpoint/2010/main" val="39776052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9193389A-0A20-46D6-ABFE-DBEB3900ADCF}" type="slidenum">
              <a:rPr kumimoji="0" lang="en-US" sz="1200" b="0" i="0" u="none" strike="noStrike" kern="1200" cap="none" spc="0" normalizeH="0" baseline="0" noProof="0" smtClean="0">
                <a:ln>
                  <a:noFill/>
                </a:ln>
                <a:solidFill>
                  <a:prstClr val="black"/>
                </a:solidFill>
                <a:effectLst/>
                <a:uLnTx/>
                <a:uFillTx/>
                <a:latin typeface="Calibri"/>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defRPr/>
              </a:pPr>
              <a:t>53</a:t>
            </a:fld>
            <a:endParaRPr kumimoji="0" lang="en-US" sz="1200" b="0" i="0" u="none" strike="noStrike" kern="1200" cap="none" spc="0" normalizeH="0" baseline="0" noProof="0">
              <a:ln>
                <a:noFill/>
              </a:ln>
              <a:solidFill>
                <a:prstClr val="black"/>
              </a:solidFill>
              <a:effectLst/>
              <a:uLnTx/>
              <a:uFillTx/>
              <a:latin typeface="Calibri"/>
              <a:ea typeface="ＭＳ Ｐゴシック" charset="-128"/>
              <a:cs typeface="+mn-cs"/>
            </a:endParaRPr>
          </a:p>
        </p:txBody>
      </p:sp>
    </p:spTree>
    <p:extLst>
      <p:ext uri="{BB962C8B-B14F-4D97-AF65-F5344CB8AC3E}">
        <p14:creationId xmlns:p14="http://schemas.microsoft.com/office/powerpoint/2010/main" val="35660326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55</a:t>
            </a:fld>
            <a:endParaRPr lang="en-US" dirty="0"/>
          </a:p>
        </p:txBody>
      </p:sp>
    </p:spTree>
    <p:extLst>
      <p:ext uri="{BB962C8B-B14F-4D97-AF65-F5344CB8AC3E}">
        <p14:creationId xmlns:p14="http://schemas.microsoft.com/office/powerpoint/2010/main" val="34210526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93389A-0A20-46D6-ABFE-DBEB3900ADCF}" type="slidenum">
              <a:rPr lang="en-US" smtClean="0"/>
              <a:pPr>
                <a:defRPr/>
              </a:pPr>
              <a:t>60</a:t>
            </a:fld>
            <a:endParaRPr lang="en-US" dirty="0"/>
          </a:p>
        </p:txBody>
      </p:sp>
    </p:spTree>
    <p:extLst>
      <p:ext uri="{BB962C8B-B14F-4D97-AF65-F5344CB8AC3E}">
        <p14:creationId xmlns:p14="http://schemas.microsoft.com/office/powerpoint/2010/main" val="21450622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93389A-0A20-46D6-ABFE-DBEB3900ADCF}" type="slidenum">
              <a:rPr lang="en-US" smtClean="0"/>
              <a:pPr>
                <a:defRPr/>
              </a:pPr>
              <a:t>66</a:t>
            </a:fld>
            <a:endParaRPr lang="en-US" dirty="0"/>
          </a:p>
        </p:txBody>
      </p:sp>
    </p:spTree>
    <p:extLst>
      <p:ext uri="{BB962C8B-B14F-4D97-AF65-F5344CB8AC3E}">
        <p14:creationId xmlns:p14="http://schemas.microsoft.com/office/powerpoint/2010/main" val="21043321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93389A-0A20-46D6-ABFE-DBEB3900ADCF}" type="slidenum">
              <a:rPr lang="en-US" smtClean="0"/>
              <a:pPr>
                <a:defRPr/>
              </a:pPr>
              <a:t>67</a:t>
            </a:fld>
            <a:endParaRPr lang="en-US" dirty="0"/>
          </a:p>
        </p:txBody>
      </p:sp>
    </p:spTree>
    <p:extLst>
      <p:ext uri="{BB962C8B-B14F-4D97-AF65-F5344CB8AC3E}">
        <p14:creationId xmlns:p14="http://schemas.microsoft.com/office/powerpoint/2010/main" val="40853755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93389A-0A20-46D6-ABFE-DBEB3900ADCF}" type="slidenum">
              <a:rPr lang="en-US" smtClean="0"/>
              <a:t>68</a:t>
            </a:fld>
            <a:endParaRPr lang="en-US" dirty="0"/>
          </a:p>
        </p:txBody>
      </p:sp>
    </p:spTree>
    <p:extLst>
      <p:ext uri="{BB962C8B-B14F-4D97-AF65-F5344CB8AC3E}">
        <p14:creationId xmlns:p14="http://schemas.microsoft.com/office/powerpoint/2010/main" val="6311918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93389A-0A20-46D6-ABFE-DBEB3900ADCF}" type="slidenum">
              <a:rPr lang="en-US" smtClean="0"/>
              <a:t>70</a:t>
            </a:fld>
            <a:endParaRPr lang="en-US" dirty="0"/>
          </a:p>
        </p:txBody>
      </p:sp>
    </p:spTree>
    <p:extLst>
      <p:ext uri="{BB962C8B-B14F-4D97-AF65-F5344CB8AC3E}">
        <p14:creationId xmlns:p14="http://schemas.microsoft.com/office/powerpoint/2010/main" val="4263976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6</a:t>
            </a:fld>
            <a:endParaRPr lang="en-US">
              <a:solidFill>
                <a:prstClr val="black"/>
              </a:solidFill>
            </a:endParaRPr>
          </a:p>
        </p:txBody>
      </p:sp>
    </p:spTree>
    <p:extLst>
      <p:ext uri="{BB962C8B-B14F-4D97-AF65-F5344CB8AC3E}">
        <p14:creationId xmlns:p14="http://schemas.microsoft.com/office/powerpoint/2010/main" val="25723686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72</a:t>
            </a:fld>
            <a:endParaRPr lang="en-US">
              <a:solidFill>
                <a:prstClr val="black"/>
              </a:solidFill>
            </a:endParaRPr>
          </a:p>
        </p:txBody>
      </p:sp>
    </p:spTree>
    <p:extLst>
      <p:ext uri="{BB962C8B-B14F-4D97-AF65-F5344CB8AC3E}">
        <p14:creationId xmlns:p14="http://schemas.microsoft.com/office/powerpoint/2010/main" val="7551874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73</a:t>
            </a:fld>
            <a:endParaRPr lang="en-US">
              <a:solidFill>
                <a:prstClr val="black"/>
              </a:solidFill>
            </a:endParaRPr>
          </a:p>
        </p:txBody>
      </p:sp>
    </p:spTree>
    <p:extLst>
      <p:ext uri="{BB962C8B-B14F-4D97-AF65-F5344CB8AC3E}">
        <p14:creationId xmlns:p14="http://schemas.microsoft.com/office/powerpoint/2010/main" val="145075570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74</a:t>
            </a:fld>
            <a:endParaRPr lang="en-US">
              <a:solidFill>
                <a:prstClr val="black"/>
              </a:solidFill>
            </a:endParaRPr>
          </a:p>
        </p:txBody>
      </p:sp>
    </p:spTree>
    <p:extLst>
      <p:ext uri="{BB962C8B-B14F-4D97-AF65-F5344CB8AC3E}">
        <p14:creationId xmlns:p14="http://schemas.microsoft.com/office/powerpoint/2010/main" val="33123787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193389A-0A20-46D6-ABFE-DBEB3900ADCF}" type="slidenum">
              <a:rPr kumimoji="0" lang="en-US" sz="1200" b="0" i="0" u="none" strike="noStrike" kern="1200" cap="none" spc="0" normalizeH="0" baseline="0" noProof="0" smtClean="0">
                <a:ln>
                  <a:noFill/>
                </a:ln>
                <a:solidFill>
                  <a:prstClr val="black"/>
                </a:solidFill>
                <a:effectLst/>
                <a:uLnTx/>
                <a:uFillTx/>
                <a:latin typeface="Calibri"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75</a:t>
            </a:fld>
            <a:endParaRPr kumimoji="0" lang="en-US" sz="1200" b="0" i="0" u="none" strike="noStrike" kern="1200" cap="none" spc="0" normalizeH="0" baseline="0" noProof="0" dirty="0">
              <a:ln>
                <a:noFill/>
              </a:ln>
              <a:solidFill>
                <a:prstClr val="black"/>
              </a:solidFill>
              <a:effectLst/>
              <a:uLnTx/>
              <a:uFillTx/>
              <a:latin typeface="Calibri" charset="0"/>
              <a:ea typeface="ＭＳ Ｐゴシック" charset="-128"/>
              <a:cs typeface="+mn-cs"/>
            </a:endParaRPr>
          </a:p>
        </p:txBody>
      </p:sp>
    </p:spTree>
    <p:extLst>
      <p:ext uri="{BB962C8B-B14F-4D97-AF65-F5344CB8AC3E}">
        <p14:creationId xmlns:p14="http://schemas.microsoft.com/office/powerpoint/2010/main" val="42549116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193389A-0A20-46D6-ABFE-DBEB3900ADCF}" type="slidenum">
              <a:rPr kumimoji="0" lang="en-US" sz="1200" b="0" i="0" u="none" strike="noStrike" kern="1200" cap="none" spc="0" normalizeH="0" baseline="0" noProof="0" smtClean="0">
                <a:ln>
                  <a:noFill/>
                </a:ln>
                <a:solidFill>
                  <a:prstClr val="black"/>
                </a:solidFill>
                <a:effectLst/>
                <a:uLnTx/>
                <a:uFillTx/>
                <a:latin typeface="Calibri"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76</a:t>
            </a:fld>
            <a:endParaRPr kumimoji="0" lang="en-US" sz="1200" b="0" i="0" u="none" strike="noStrike" kern="1200" cap="none" spc="0" normalizeH="0" baseline="0" noProof="0" dirty="0">
              <a:ln>
                <a:noFill/>
              </a:ln>
              <a:solidFill>
                <a:prstClr val="black"/>
              </a:solidFill>
              <a:effectLst/>
              <a:uLnTx/>
              <a:uFillTx/>
              <a:latin typeface="Calibri" charset="0"/>
              <a:ea typeface="ＭＳ Ｐゴシック" charset="-128"/>
              <a:cs typeface="+mn-cs"/>
            </a:endParaRPr>
          </a:p>
        </p:txBody>
      </p:sp>
    </p:spTree>
    <p:extLst>
      <p:ext uri="{BB962C8B-B14F-4D97-AF65-F5344CB8AC3E}">
        <p14:creationId xmlns:p14="http://schemas.microsoft.com/office/powerpoint/2010/main" val="10235515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hidden="1"/>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03DE54-8BF2-4576-A467-71582FFE2B08}" type="slidenum">
              <a:rPr lang="en-US" smtClean="0"/>
              <a:t>77</a:t>
            </a:fld>
            <a:endParaRPr lang="en-US" dirty="0"/>
          </a:p>
        </p:txBody>
      </p:sp>
    </p:spTree>
    <p:extLst>
      <p:ext uri="{BB962C8B-B14F-4D97-AF65-F5344CB8AC3E}">
        <p14:creationId xmlns:p14="http://schemas.microsoft.com/office/powerpoint/2010/main" val="379109520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193389A-0A20-46D6-ABFE-DBEB3900ADCF}" type="slidenum">
              <a:rPr kumimoji="0" lang="en-US" sz="1200" b="0" i="0" u="none" strike="noStrike" kern="1200" cap="none" spc="0" normalizeH="0" baseline="0" noProof="0" smtClean="0">
                <a:ln>
                  <a:noFill/>
                </a:ln>
                <a:solidFill>
                  <a:prstClr val="black"/>
                </a:solidFill>
                <a:effectLst/>
                <a:uLnTx/>
                <a:uFillTx/>
                <a:latin typeface="Calibri"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78</a:t>
            </a:fld>
            <a:endParaRPr kumimoji="0" lang="en-US" sz="1200" b="0" i="0" u="none" strike="noStrike" kern="1200" cap="none" spc="0" normalizeH="0" baseline="0" noProof="0" dirty="0">
              <a:ln>
                <a:noFill/>
              </a:ln>
              <a:solidFill>
                <a:prstClr val="black"/>
              </a:solidFill>
              <a:effectLst/>
              <a:uLnTx/>
              <a:uFillTx/>
              <a:latin typeface="Calibri" charset="0"/>
              <a:ea typeface="ＭＳ Ｐゴシック" charset="-128"/>
              <a:cs typeface="+mn-cs"/>
            </a:endParaRPr>
          </a:p>
        </p:txBody>
      </p:sp>
    </p:spTree>
    <p:extLst>
      <p:ext uri="{BB962C8B-B14F-4D97-AF65-F5344CB8AC3E}">
        <p14:creationId xmlns:p14="http://schemas.microsoft.com/office/powerpoint/2010/main" val="24351279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193389A-0A20-46D6-ABFE-DBEB3900ADCF}" type="slidenum">
              <a:rPr kumimoji="0" lang="en-US" sz="1200" b="0" i="0" u="none" strike="noStrike" kern="1200" cap="none" spc="0" normalizeH="0" baseline="0" noProof="0" smtClean="0">
                <a:ln>
                  <a:noFill/>
                </a:ln>
                <a:solidFill>
                  <a:prstClr val="black"/>
                </a:solidFill>
                <a:effectLst/>
                <a:uLnTx/>
                <a:uFillTx/>
                <a:latin typeface="Calibri"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79</a:t>
            </a:fld>
            <a:endParaRPr kumimoji="0" lang="en-US" sz="1200" b="0" i="0" u="none" strike="noStrike" kern="1200" cap="none" spc="0" normalizeH="0" baseline="0" noProof="0" dirty="0">
              <a:ln>
                <a:noFill/>
              </a:ln>
              <a:solidFill>
                <a:prstClr val="black"/>
              </a:solidFill>
              <a:effectLst/>
              <a:uLnTx/>
              <a:uFillTx/>
              <a:latin typeface="Calibri" charset="0"/>
              <a:ea typeface="ＭＳ Ｐゴシック" charset="-128"/>
              <a:cs typeface="+mn-cs"/>
            </a:endParaRPr>
          </a:p>
        </p:txBody>
      </p:sp>
    </p:spTree>
    <p:extLst>
      <p:ext uri="{BB962C8B-B14F-4D97-AF65-F5344CB8AC3E}">
        <p14:creationId xmlns:p14="http://schemas.microsoft.com/office/powerpoint/2010/main" val="415059017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hidden="1"/>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03DE54-8BF2-4576-A467-71582FFE2B08}" type="slidenum">
              <a:rPr lang="en-US" smtClean="0"/>
              <a:t>80</a:t>
            </a:fld>
            <a:endParaRPr lang="en-US" dirty="0"/>
          </a:p>
        </p:txBody>
      </p:sp>
    </p:spTree>
    <p:extLst>
      <p:ext uri="{BB962C8B-B14F-4D97-AF65-F5344CB8AC3E}">
        <p14:creationId xmlns:p14="http://schemas.microsoft.com/office/powerpoint/2010/main" val="7482110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hidden="1"/>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03DE54-8BF2-4576-A467-71582FFE2B08}" type="slidenum">
              <a:rPr lang="en-US" smtClean="0"/>
              <a:t>81</a:t>
            </a:fld>
            <a:endParaRPr lang="en-US" dirty="0"/>
          </a:p>
        </p:txBody>
      </p:sp>
    </p:spTree>
    <p:extLst>
      <p:ext uri="{BB962C8B-B14F-4D97-AF65-F5344CB8AC3E}">
        <p14:creationId xmlns:p14="http://schemas.microsoft.com/office/powerpoint/2010/main" val="170378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7</a:t>
            </a:fld>
            <a:endParaRPr lang="en-US" dirty="0"/>
          </a:p>
        </p:txBody>
      </p:sp>
    </p:spTree>
    <p:extLst>
      <p:ext uri="{BB962C8B-B14F-4D97-AF65-F5344CB8AC3E}">
        <p14:creationId xmlns:p14="http://schemas.microsoft.com/office/powerpoint/2010/main" val="14890023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hidden="1"/>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03DE54-8BF2-4576-A467-71582FFE2B08}" type="slidenum">
              <a:rPr lang="en-US" smtClean="0"/>
              <a:t>82</a:t>
            </a:fld>
            <a:endParaRPr lang="en-US" dirty="0"/>
          </a:p>
        </p:txBody>
      </p:sp>
    </p:spTree>
    <p:extLst>
      <p:ext uri="{BB962C8B-B14F-4D97-AF65-F5344CB8AC3E}">
        <p14:creationId xmlns:p14="http://schemas.microsoft.com/office/powerpoint/2010/main" val="17037838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hidden="1"/>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03DE54-8BF2-4576-A467-71582FFE2B08}" type="slidenum">
              <a:rPr lang="en-US" smtClean="0"/>
              <a:t>83</a:t>
            </a:fld>
            <a:endParaRPr lang="en-US" dirty="0"/>
          </a:p>
        </p:txBody>
      </p:sp>
    </p:spTree>
    <p:extLst>
      <p:ext uri="{BB962C8B-B14F-4D97-AF65-F5344CB8AC3E}">
        <p14:creationId xmlns:p14="http://schemas.microsoft.com/office/powerpoint/2010/main" val="132807014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84</a:t>
            </a:fld>
            <a:endParaRPr lang="en-US">
              <a:solidFill>
                <a:prstClr val="black"/>
              </a:solidFill>
            </a:endParaRPr>
          </a:p>
        </p:txBody>
      </p:sp>
    </p:spTree>
    <p:extLst>
      <p:ext uri="{BB962C8B-B14F-4D97-AF65-F5344CB8AC3E}">
        <p14:creationId xmlns:p14="http://schemas.microsoft.com/office/powerpoint/2010/main" val="108779791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85</a:t>
            </a:fld>
            <a:endParaRPr lang="en-US">
              <a:solidFill>
                <a:prstClr val="black"/>
              </a:solidFill>
            </a:endParaRPr>
          </a:p>
        </p:txBody>
      </p:sp>
    </p:spTree>
    <p:extLst>
      <p:ext uri="{BB962C8B-B14F-4D97-AF65-F5344CB8AC3E}">
        <p14:creationId xmlns:p14="http://schemas.microsoft.com/office/powerpoint/2010/main" val="72272513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solidFill>
                  <a:prstClr val="black"/>
                </a:solidFill>
              </a:rPr>
              <a:pPr>
                <a:defRPr/>
              </a:pPr>
              <a:t>86</a:t>
            </a:fld>
            <a:endParaRPr lang="en-US">
              <a:solidFill>
                <a:prstClr val="black"/>
              </a:solidFill>
            </a:endParaRPr>
          </a:p>
        </p:txBody>
      </p:sp>
    </p:spTree>
    <p:extLst>
      <p:ext uri="{BB962C8B-B14F-4D97-AF65-F5344CB8AC3E}">
        <p14:creationId xmlns:p14="http://schemas.microsoft.com/office/powerpoint/2010/main" val="281425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8</a:t>
            </a:fld>
            <a:endParaRPr lang="en-US" dirty="0"/>
          </a:p>
        </p:txBody>
      </p:sp>
    </p:spTree>
    <p:extLst>
      <p:ext uri="{BB962C8B-B14F-4D97-AF65-F5344CB8AC3E}">
        <p14:creationId xmlns:p14="http://schemas.microsoft.com/office/powerpoint/2010/main" val="116962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9</a:t>
            </a:fld>
            <a:endParaRPr lang="en-US" dirty="0"/>
          </a:p>
        </p:txBody>
      </p:sp>
    </p:spTree>
    <p:extLst>
      <p:ext uri="{BB962C8B-B14F-4D97-AF65-F5344CB8AC3E}">
        <p14:creationId xmlns:p14="http://schemas.microsoft.com/office/powerpoint/2010/main" val="3421052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193389A-0A20-46D6-ABFE-DBEB3900ADCF}" type="slidenum">
              <a:rPr lang="en-US" smtClean="0"/>
              <a:pPr>
                <a:defRPr/>
              </a:pPr>
              <a:t>10</a:t>
            </a:fld>
            <a:endParaRPr lang="en-US" dirty="0"/>
          </a:p>
        </p:txBody>
      </p:sp>
    </p:spTree>
    <p:extLst>
      <p:ext uri="{BB962C8B-B14F-4D97-AF65-F5344CB8AC3E}">
        <p14:creationId xmlns:p14="http://schemas.microsoft.com/office/powerpoint/2010/main" val="29641232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descr="C:\Users\wadew\AppData\Local\Microsoft\Windows\Temporary Internet Files\Content.IE5\6LIKTPTP\MP900410081[1].jpg"/>
          <p:cNvPicPr>
            <a:picLocks noChangeAspect="1" noChangeArrowheads="1"/>
          </p:cNvPicPr>
          <p:nvPr userDrawn="1"/>
        </p:nvPicPr>
        <p:blipFill>
          <a:blip r:embed="rId2" cstate="print">
            <a:duotone>
              <a:schemeClr val="accent1">
                <a:shade val="45000"/>
                <a:satMod val="135000"/>
              </a:schemeClr>
              <a:prstClr val="white"/>
            </a:duotone>
          </a:blip>
          <a:srcRect/>
          <a:stretch>
            <a:fillRect/>
          </a:stretch>
        </p:blipFill>
        <p:spPr bwMode="auto">
          <a:xfrm>
            <a:off x="0" y="990600"/>
            <a:ext cx="9144000" cy="5105400"/>
          </a:xfrm>
          <a:prstGeom prst="rect">
            <a:avLst/>
          </a:prstGeom>
          <a:noFill/>
        </p:spPr>
      </p:pic>
      <p:sp>
        <p:nvSpPr>
          <p:cNvPr id="2" name="Title 1"/>
          <p:cNvSpPr>
            <a:spLocks noGrp="1"/>
          </p:cNvSpPr>
          <p:nvPr>
            <p:ph type="ctrTitle"/>
          </p:nvPr>
        </p:nvSpPr>
        <p:spPr>
          <a:xfrm>
            <a:off x="685800" y="2130433"/>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60E6C6E-87B4-4026-B794-7C0D32406D08}" type="slidenum">
              <a:rPr lang="en-US"/>
              <a:pPr>
                <a:defRPr/>
              </a:pPr>
              <a:t>‹#›</a:t>
            </a:fld>
            <a:endParaRPr lang="en-US" dirty="0"/>
          </a:p>
        </p:txBody>
      </p:sp>
    </p:spTree>
    <p:extLst>
      <p:ext uri="{BB962C8B-B14F-4D97-AF65-F5344CB8AC3E}">
        <p14:creationId xmlns:p14="http://schemas.microsoft.com/office/powerpoint/2010/main" val="771885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4B19A88-A86B-42DD-B96E-AB1B57BA23B7}" type="slidenum">
              <a:rPr lang="en-US"/>
              <a:pPr>
                <a:defRPr/>
              </a:pPr>
              <a:t>‹#›</a:t>
            </a:fld>
            <a:endParaRPr lang="en-US" dirty="0"/>
          </a:p>
        </p:txBody>
      </p:sp>
    </p:spTree>
    <p:extLst>
      <p:ext uri="{BB962C8B-B14F-4D97-AF65-F5344CB8AC3E}">
        <p14:creationId xmlns:p14="http://schemas.microsoft.com/office/powerpoint/2010/main" val="1993986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5"/>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5"/>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6E5CFF4-B5EB-4131-94E3-B884DA5D6E64}" type="slidenum">
              <a:rPr lang="en-US"/>
              <a:pPr>
                <a:defRPr/>
              </a:pPr>
              <a:t>‹#›</a:t>
            </a:fld>
            <a:endParaRPr lang="en-US" dirty="0"/>
          </a:p>
        </p:txBody>
      </p:sp>
    </p:spTree>
    <p:extLst>
      <p:ext uri="{BB962C8B-B14F-4D97-AF65-F5344CB8AC3E}">
        <p14:creationId xmlns:p14="http://schemas.microsoft.com/office/powerpoint/2010/main" val="4113236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TAG Blank">
    <p:spTree>
      <p:nvGrpSpPr>
        <p:cNvPr id="1" name=""/>
        <p:cNvGrpSpPr/>
        <p:nvPr/>
      </p:nvGrpSpPr>
      <p:grpSpPr>
        <a:xfrm>
          <a:off x="0" y="0"/>
          <a:ext cx="0" cy="0"/>
          <a:chOff x="0" y="0"/>
          <a:chExt cx="0" cy="0"/>
        </a:xfrm>
      </p:grpSpPr>
      <p:cxnSp>
        <p:nvCxnSpPr>
          <p:cNvPr id="2" name="Straight Connector 4"/>
          <p:cNvCxnSpPr/>
          <p:nvPr userDrawn="1"/>
        </p:nvCxnSpPr>
        <p:spPr>
          <a:xfrm>
            <a:off x="0" y="1143000"/>
            <a:ext cx="914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Picture 4" descr="departmentseal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8001001" y="152400"/>
            <a:ext cx="9128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3"/>
          </p:nvPr>
        </p:nvSpPr>
        <p:spPr>
          <a:xfrm>
            <a:off x="259644" y="1320800"/>
            <a:ext cx="8654170" cy="495935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p:cNvSpPr>
            <a:spLocks noGrp="1"/>
          </p:cNvSpPr>
          <p:nvPr>
            <p:ph type="title"/>
          </p:nvPr>
        </p:nvSpPr>
        <p:spPr>
          <a:xfrm>
            <a:off x="259644" y="237067"/>
            <a:ext cx="7741356" cy="829733"/>
          </a:xfrm>
        </p:spPr>
        <p:txBody>
          <a:bodyPr/>
          <a:lstStyle>
            <a:lvl1pPr>
              <a:defRPr sz="3800" b="1"/>
            </a:lvl1pPr>
          </a:lstStyle>
          <a:p>
            <a:r>
              <a:rPr lang="en-US" dirty="0"/>
              <a:t>Click to edit Master title style</a:t>
            </a:r>
          </a:p>
        </p:txBody>
      </p:sp>
      <p:sp>
        <p:nvSpPr>
          <p:cNvPr id="13" name="Date Placeholder 3"/>
          <p:cNvSpPr>
            <a:spLocks noGrp="1"/>
          </p:cNvSpPr>
          <p:nvPr>
            <p:ph type="dt" sz="half" idx="2"/>
          </p:nvPr>
        </p:nvSpPr>
        <p:spPr>
          <a:xfrm>
            <a:off x="276577" y="6407589"/>
            <a:ext cx="8590845" cy="269612"/>
          </a:xfrm>
          <a:prstGeom prst="rect">
            <a:avLst/>
          </a:prstGeom>
        </p:spPr>
        <p:txBody>
          <a:bodyPr/>
          <a:lstStyle>
            <a:lvl1pPr algn="ctr">
              <a:defRPr sz="800">
                <a:solidFill>
                  <a:schemeClr val="tx1">
                    <a:lumMod val="65000"/>
                    <a:lumOff val="35000"/>
                  </a:schemeClr>
                </a:solidFill>
                <a:latin typeface="Arial" panose="020B0604020202020204" pitchFamily="34" charset="0"/>
                <a:cs typeface="Arial" panose="020B0604020202020204" pitchFamily="34" charset="0"/>
              </a:defRPr>
            </a:lvl1pPr>
          </a:lstStyle>
          <a:p>
            <a:pPr>
              <a:defRPr/>
            </a:pPr>
            <a:r>
              <a:rPr lang="en-US"/>
              <a:t>DTAG Plenary Session May 20, 2021 </a:t>
            </a:r>
            <a:endParaRPr lang="en-US" dirty="0"/>
          </a:p>
        </p:txBody>
      </p:sp>
      <p:sp>
        <p:nvSpPr>
          <p:cNvPr id="14" name="Slide Number Placeholder 5"/>
          <p:cNvSpPr>
            <a:spLocks noGrp="1"/>
          </p:cNvSpPr>
          <p:nvPr>
            <p:ph type="sldNum" sz="quarter" idx="4"/>
          </p:nvPr>
        </p:nvSpPr>
        <p:spPr>
          <a:xfrm>
            <a:off x="8410223" y="6412089"/>
            <a:ext cx="457199" cy="360625"/>
          </a:xfrm>
          <a:prstGeom prst="rect">
            <a:avLst/>
          </a:prstGeom>
        </p:spPr>
        <p:txBody>
          <a:bodyPr/>
          <a:lstStyle>
            <a:lvl1pPr>
              <a:defRPr sz="800">
                <a:solidFill>
                  <a:schemeClr val="tx1">
                    <a:lumMod val="65000"/>
                    <a:lumOff val="35000"/>
                  </a:schemeClr>
                </a:solidFill>
                <a:latin typeface="Arial" panose="020B0604020202020204" pitchFamily="34" charset="0"/>
                <a:cs typeface="Arial" panose="020B0604020202020204" pitchFamily="34" charset="0"/>
              </a:defRPr>
            </a:lvl1pPr>
          </a:lstStyle>
          <a:p>
            <a:pPr algn="r">
              <a:defRPr/>
            </a:pPr>
            <a:fld id="{34D34C5A-D45E-48BA-816E-548CEC6ACD4B}" type="slidenum">
              <a:rPr lang="en-US" smtClean="0"/>
              <a:pPr algn="r">
                <a:defRPr/>
              </a:pPr>
              <a:t>‹#›</a:t>
            </a:fld>
            <a:endParaRPr lang="en-US" dirty="0"/>
          </a:p>
        </p:txBody>
      </p:sp>
      <p:sp>
        <p:nvSpPr>
          <p:cNvPr id="15" name="Footer Placeholder 4"/>
          <p:cNvSpPr>
            <a:spLocks noGrp="1"/>
          </p:cNvSpPr>
          <p:nvPr>
            <p:ph type="ftr" sz="quarter" idx="3"/>
          </p:nvPr>
        </p:nvSpPr>
        <p:spPr>
          <a:xfrm>
            <a:off x="276577" y="6590151"/>
            <a:ext cx="8590845" cy="180798"/>
          </a:xfrm>
          <a:prstGeom prst="rect">
            <a:avLst/>
          </a:prstGeom>
        </p:spPr>
        <p:txBody>
          <a:bodyPr/>
          <a:lstStyle>
            <a:lvl1pPr algn="ctr">
              <a:defRPr sz="800">
                <a:solidFill>
                  <a:schemeClr val="tx1">
                    <a:lumMod val="65000"/>
                    <a:lumOff val="35000"/>
                  </a:schemeClr>
                </a:solidFill>
                <a:latin typeface="Arial" panose="020B0604020202020204" pitchFamily="34" charset="0"/>
                <a:cs typeface="Arial" panose="020B0604020202020204" pitchFamily="34" charset="0"/>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Tree>
    <p:extLst>
      <p:ext uri="{BB962C8B-B14F-4D97-AF65-F5344CB8AC3E}">
        <p14:creationId xmlns:p14="http://schemas.microsoft.com/office/powerpoint/2010/main" val="424386681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TAG Blank2">
    <p:spTree>
      <p:nvGrpSpPr>
        <p:cNvPr id="1" name=""/>
        <p:cNvGrpSpPr/>
        <p:nvPr/>
      </p:nvGrpSpPr>
      <p:grpSpPr>
        <a:xfrm>
          <a:off x="0" y="0"/>
          <a:ext cx="0" cy="0"/>
          <a:chOff x="0" y="0"/>
          <a:chExt cx="0" cy="0"/>
        </a:xfrm>
      </p:grpSpPr>
      <p:cxnSp>
        <p:nvCxnSpPr>
          <p:cNvPr id="2" name="Straight Connector 4"/>
          <p:cNvCxnSpPr/>
          <p:nvPr userDrawn="1"/>
        </p:nvCxnSpPr>
        <p:spPr>
          <a:xfrm>
            <a:off x="0" y="1143000"/>
            <a:ext cx="914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Picture 4" descr="departmentseal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8001001" y="152400"/>
            <a:ext cx="9128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3" hasCustomPrompt="1"/>
          </p:nvPr>
        </p:nvSpPr>
        <p:spPr>
          <a:xfrm>
            <a:off x="276577" y="1325564"/>
            <a:ext cx="8590845" cy="4830762"/>
          </a:xfrm>
        </p:spPr>
        <p:txBody>
          <a:bodyPr/>
          <a:lstStyle>
            <a:lvl1pPr marL="257175" marR="0" indent="-257175" algn="l" defTabSz="914400" rtl="0" eaLnBrk="0" fontAlgn="base" latinLnBrk="0" hangingPunct="0">
              <a:lnSpc>
                <a:spcPct val="100000"/>
              </a:lnSpc>
              <a:spcBef>
                <a:spcPts val="0"/>
              </a:spcBef>
              <a:spcAft>
                <a:spcPct val="0"/>
              </a:spcAft>
              <a:buClrTx/>
              <a:buSzTx/>
              <a:buFont typeface="Arial"/>
              <a:buChar char="•"/>
              <a:tabLst/>
              <a:defRPr sz="2600" b="1"/>
            </a:lvl1pPr>
            <a:lvl2pPr marL="557213" marR="0" indent="-214313" algn="l" defTabSz="914400" rtl="0" eaLnBrk="0" fontAlgn="base" latinLnBrk="0" hangingPunct="0">
              <a:lnSpc>
                <a:spcPct val="100000"/>
              </a:lnSpc>
              <a:spcBef>
                <a:spcPts val="0"/>
              </a:spcBef>
              <a:spcAft>
                <a:spcPct val="0"/>
              </a:spcAft>
              <a:buClrTx/>
              <a:buSzTx/>
              <a:buFont typeface="Arial"/>
              <a:buChar char="–"/>
              <a:tabLst/>
              <a:defRPr/>
            </a:lvl2pPr>
            <a:lvl3pPr marL="857250" marR="0" indent="-171450" algn="l" defTabSz="914400" rtl="0" eaLnBrk="0" fontAlgn="base" latinLnBrk="0" hangingPunct="0">
              <a:lnSpc>
                <a:spcPct val="100000"/>
              </a:lnSpc>
              <a:spcBef>
                <a:spcPts val="0"/>
              </a:spcBef>
              <a:spcAft>
                <a:spcPct val="0"/>
              </a:spcAft>
              <a:buClrTx/>
              <a:buSzTx/>
              <a:buFont typeface="Arial"/>
              <a:buChar char="•"/>
              <a:tabLst/>
              <a:defRPr/>
            </a:lvl3pPr>
            <a:lvl4pPr marL="1200150" marR="0" indent="-171450" algn="l" defTabSz="914400" rtl="0" eaLnBrk="0" fontAlgn="base" latinLnBrk="0" hangingPunct="0">
              <a:lnSpc>
                <a:spcPct val="100000"/>
              </a:lnSpc>
              <a:spcBef>
                <a:spcPts val="0"/>
              </a:spcBef>
              <a:spcAft>
                <a:spcPct val="0"/>
              </a:spcAft>
              <a:buClrTx/>
              <a:buSzTx/>
              <a:buFont typeface="Arial"/>
              <a:buChar char="–"/>
              <a:tabLst/>
              <a:defRPr/>
            </a:lvl4pPr>
            <a:lvl5pPr marL="1543050" marR="0" indent="-171450" algn="l" defTabSz="914400" rtl="0" eaLnBrk="0" fontAlgn="base" latinLnBrk="0" hangingPunct="0">
              <a:lnSpc>
                <a:spcPct val="100000"/>
              </a:lnSpc>
              <a:spcBef>
                <a:spcPts val="0"/>
              </a:spcBef>
              <a:spcAft>
                <a:spcPct val="0"/>
              </a:spcAft>
              <a:buClrTx/>
              <a:buSzTx/>
              <a:buFont typeface="Arial"/>
              <a:buChar char="»"/>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p:cNvSpPr>
            <a:spLocks noGrp="1"/>
          </p:cNvSpPr>
          <p:nvPr>
            <p:ph type="title"/>
          </p:nvPr>
        </p:nvSpPr>
        <p:spPr>
          <a:xfrm>
            <a:off x="276578" y="213519"/>
            <a:ext cx="7724423" cy="792162"/>
          </a:xfrm>
        </p:spPr>
        <p:txBody>
          <a:bodyPr/>
          <a:lstStyle>
            <a:lvl1pPr>
              <a:defRPr sz="3800"/>
            </a:lvl1pPr>
          </a:lstStyle>
          <a:p>
            <a:r>
              <a:rPr lang="en-US" dirty="0"/>
              <a:t>Click to edit Master title style</a:t>
            </a:r>
          </a:p>
        </p:txBody>
      </p:sp>
      <p:sp>
        <p:nvSpPr>
          <p:cNvPr id="13" name="Date Placeholder 3"/>
          <p:cNvSpPr>
            <a:spLocks noGrp="1"/>
          </p:cNvSpPr>
          <p:nvPr>
            <p:ph type="dt" sz="half" idx="2"/>
          </p:nvPr>
        </p:nvSpPr>
        <p:spPr>
          <a:xfrm>
            <a:off x="276577" y="6407589"/>
            <a:ext cx="8590845" cy="269612"/>
          </a:xfrm>
          <a:prstGeom prst="rect">
            <a:avLst/>
          </a:prstGeom>
        </p:spPr>
        <p:txBody>
          <a:bodyPr/>
          <a:lstStyle>
            <a:lvl1pPr algn="ctr">
              <a:defRPr sz="800">
                <a:solidFill>
                  <a:schemeClr val="tx1">
                    <a:lumMod val="65000"/>
                    <a:lumOff val="35000"/>
                  </a:schemeClr>
                </a:solidFill>
                <a:latin typeface="Arial" panose="020B0604020202020204" pitchFamily="34" charset="0"/>
                <a:cs typeface="Arial" panose="020B0604020202020204" pitchFamily="34" charset="0"/>
              </a:defRPr>
            </a:lvl1pPr>
          </a:lstStyle>
          <a:p>
            <a:pPr>
              <a:defRPr/>
            </a:pPr>
            <a:r>
              <a:rPr lang="en-US"/>
              <a:t>DTAG Plenary Session May 20, 2021 </a:t>
            </a:r>
            <a:endParaRPr lang="en-US" dirty="0"/>
          </a:p>
        </p:txBody>
      </p:sp>
      <p:sp>
        <p:nvSpPr>
          <p:cNvPr id="14" name="Slide Number Placeholder 5"/>
          <p:cNvSpPr>
            <a:spLocks noGrp="1"/>
          </p:cNvSpPr>
          <p:nvPr>
            <p:ph type="sldNum" sz="quarter" idx="4"/>
          </p:nvPr>
        </p:nvSpPr>
        <p:spPr>
          <a:xfrm>
            <a:off x="8410223" y="6407589"/>
            <a:ext cx="457199" cy="365125"/>
          </a:xfrm>
          <a:prstGeom prst="rect">
            <a:avLst/>
          </a:prstGeom>
        </p:spPr>
        <p:txBody>
          <a:bodyPr/>
          <a:lstStyle>
            <a:lvl1pPr>
              <a:defRPr sz="800">
                <a:solidFill>
                  <a:schemeClr val="tx1">
                    <a:lumMod val="65000"/>
                    <a:lumOff val="35000"/>
                  </a:schemeClr>
                </a:solidFill>
                <a:latin typeface="Arial" panose="020B0604020202020204" pitchFamily="34" charset="0"/>
                <a:cs typeface="Arial" panose="020B0604020202020204" pitchFamily="34" charset="0"/>
              </a:defRPr>
            </a:lvl1pPr>
          </a:lstStyle>
          <a:p>
            <a:pPr algn="r">
              <a:defRPr/>
            </a:pPr>
            <a:fld id="{34D34C5A-D45E-48BA-816E-548CEC6ACD4B}" type="slidenum">
              <a:rPr lang="en-US" smtClean="0"/>
              <a:pPr algn="r">
                <a:defRPr/>
              </a:pPr>
              <a:t>‹#›</a:t>
            </a:fld>
            <a:endParaRPr lang="en-US" dirty="0"/>
          </a:p>
        </p:txBody>
      </p:sp>
      <p:sp>
        <p:nvSpPr>
          <p:cNvPr id="15" name="Footer Placeholder 4"/>
          <p:cNvSpPr>
            <a:spLocks noGrp="1"/>
          </p:cNvSpPr>
          <p:nvPr>
            <p:ph type="ftr" sz="quarter" idx="3"/>
          </p:nvPr>
        </p:nvSpPr>
        <p:spPr>
          <a:xfrm>
            <a:off x="276577" y="6590151"/>
            <a:ext cx="8590845" cy="180798"/>
          </a:xfrm>
          <a:prstGeom prst="rect">
            <a:avLst/>
          </a:prstGeom>
        </p:spPr>
        <p:txBody>
          <a:bodyPr/>
          <a:lstStyle>
            <a:lvl1pPr algn="ctr">
              <a:defRPr sz="800">
                <a:solidFill>
                  <a:schemeClr val="tx1">
                    <a:lumMod val="65000"/>
                    <a:lumOff val="35000"/>
                  </a:schemeClr>
                </a:solidFill>
                <a:latin typeface="Arial" panose="020B0604020202020204" pitchFamily="34" charset="0"/>
                <a:cs typeface="Arial" panose="020B0604020202020204" pitchFamily="34" charset="0"/>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Tree>
    <p:extLst>
      <p:ext uri="{BB962C8B-B14F-4D97-AF65-F5344CB8AC3E}">
        <p14:creationId xmlns:p14="http://schemas.microsoft.com/office/powerpoint/2010/main" val="422251179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DTAG Plenary Session May 20, 2021 </a:t>
            </a:r>
          </a:p>
        </p:txBody>
      </p:sp>
      <p:sp>
        <p:nvSpPr>
          <p:cNvPr id="5" name="Footer Placeholder 4"/>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p>
        </p:txBody>
      </p:sp>
      <p:sp>
        <p:nvSpPr>
          <p:cNvPr id="6" name="Slide Number Placeholder 5"/>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26760749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DTAG Plenary Session May 20, 2021 </a:t>
            </a:r>
          </a:p>
        </p:txBody>
      </p:sp>
      <p:sp>
        <p:nvSpPr>
          <p:cNvPr id="5" name="Footer Placeholder 4"/>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p>
        </p:txBody>
      </p:sp>
      <p:sp>
        <p:nvSpPr>
          <p:cNvPr id="6" name="Slide Number Placeholder 5"/>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3478274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DTAG Plenary Session May 20, 2021 </a:t>
            </a:r>
          </a:p>
        </p:txBody>
      </p:sp>
      <p:sp>
        <p:nvSpPr>
          <p:cNvPr id="5" name="Footer Placeholder 4"/>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p>
        </p:txBody>
      </p:sp>
      <p:sp>
        <p:nvSpPr>
          <p:cNvPr id="6" name="Slide Number Placeholder 5"/>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25395685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DTAG Plenary Session May 20, 2021 </a:t>
            </a:r>
          </a:p>
        </p:txBody>
      </p:sp>
      <p:sp>
        <p:nvSpPr>
          <p:cNvPr id="6" name="Footer Placeholder 5"/>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p>
        </p:txBody>
      </p:sp>
      <p:sp>
        <p:nvSpPr>
          <p:cNvPr id="7" name="Slide Number Placeholder 6"/>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739130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DTAG Plenary Session May 20, 2021 </a:t>
            </a:r>
          </a:p>
        </p:txBody>
      </p:sp>
      <p:sp>
        <p:nvSpPr>
          <p:cNvPr id="8" name="Footer Placeholder 7"/>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p>
        </p:txBody>
      </p:sp>
      <p:sp>
        <p:nvSpPr>
          <p:cNvPr id="9" name="Slide Number Placeholder 8"/>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28150156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DTAG Plenary Session May 20, 2021 </a:t>
            </a:r>
          </a:p>
        </p:txBody>
      </p:sp>
      <p:sp>
        <p:nvSpPr>
          <p:cNvPr id="4" name="Footer Placeholder 3"/>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endParaRPr lang="en-US" dirty="0"/>
          </a:p>
        </p:txBody>
      </p:sp>
      <p:sp>
        <p:nvSpPr>
          <p:cNvPr id="5" name="Slide Number Placeholder 4"/>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318553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cxnSp>
        <p:nvCxnSpPr>
          <p:cNvPr id="2" name="Straight Connector 4"/>
          <p:cNvCxnSpPr/>
          <p:nvPr userDrawn="1"/>
        </p:nvCxnSpPr>
        <p:spPr>
          <a:xfrm>
            <a:off x="0" y="1143000"/>
            <a:ext cx="914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Picture 4" descr="departmentseal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01000" y="152400"/>
            <a:ext cx="9128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4D34C5A-D45E-48BA-816E-548CEC6ACD4B}" type="slidenum">
              <a:rPr lang="en-US"/>
              <a:pPr>
                <a:defRPr/>
              </a:pPr>
              <a:t>‹#›</a:t>
            </a:fld>
            <a:endParaRPr lang="en-US" dirty="0"/>
          </a:p>
        </p:txBody>
      </p:sp>
      <p:sp>
        <p:nvSpPr>
          <p:cNvPr id="8" name="Text Placeholder 7"/>
          <p:cNvSpPr>
            <a:spLocks noGrp="1"/>
          </p:cNvSpPr>
          <p:nvPr>
            <p:ph type="body" sz="quarter" idx="13"/>
          </p:nvPr>
        </p:nvSpPr>
        <p:spPr>
          <a:xfrm>
            <a:off x="457200" y="1585913"/>
            <a:ext cx="8229600" cy="457041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p:cNvSpPr>
            <a:spLocks noGrp="1"/>
          </p:cNvSpPr>
          <p:nvPr>
            <p:ph type="title"/>
          </p:nvPr>
        </p:nvSpPr>
        <p:spPr>
          <a:xfrm>
            <a:off x="457200" y="274638"/>
            <a:ext cx="7543800" cy="792162"/>
          </a:xfrm>
        </p:spPr>
        <p:txBody>
          <a:bodyPr/>
          <a:lstStyle>
            <a:lvl1pPr>
              <a:defRPr sz="4000"/>
            </a:lvl1pPr>
          </a:lstStyle>
          <a:p>
            <a:r>
              <a:rPr lang="en-US" dirty="0"/>
              <a:t>Click to edit Master title style</a:t>
            </a:r>
          </a:p>
        </p:txBody>
      </p:sp>
    </p:spTree>
    <p:extLst>
      <p:ext uri="{BB962C8B-B14F-4D97-AF65-F5344CB8AC3E}">
        <p14:creationId xmlns:p14="http://schemas.microsoft.com/office/powerpoint/2010/main" val="3521164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DTAG Plenary Session May 20, 2021 </a:t>
            </a:r>
          </a:p>
        </p:txBody>
      </p:sp>
      <p:sp>
        <p:nvSpPr>
          <p:cNvPr id="3" name="Footer Placeholder 2"/>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endParaRPr lang="en-US" dirty="0"/>
          </a:p>
        </p:txBody>
      </p:sp>
      <p:sp>
        <p:nvSpPr>
          <p:cNvPr id="4" name="Slide Number Placeholder 3"/>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1374998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DTAG Plenary Session May 20, 2021 </a:t>
            </a:r>
          </a:p>
        </p:txBody>
      </p:sp>
      <p:sp>
        <p:nvSpPr>
          <p:cNvPr id="6" name="Footer Placeholder 5"/>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p>
        </p:txBody>
      </p:sp>
      <p:sp>
        <p:nvSpPr>
          <p:cNvPr id="7" name="Slide Number Placeholder 6"/>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7756293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DTAG Plenary Session May 20, 2021 </a:t>
            </a:r>
          </a:p>
        </p:txBody>
      </p:sp>
      <p:sp>
        <p:nvSpPr>
          <p:cNvPr id="6" name="Footer Placeholder 5"/>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p>
        </p:txBody>
      </p:sp>
      <p:sp>
        <p:nvSpPr>
          <p:cNvPr id="7" name="Slide Number Placeholder 6"/>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8350312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DTAG Plenary Session May 20, 2021 </a:t>
            </a:r>
          </a:p>
        </p:txBody>
      </p:sp>
      <p:sp>
        <p:nvSpPr>
          <p:cNvPr id="5" name="Footer Placeholder 4"/>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p>
        </p:txBody>
      </p:sp>
      <p:sp>
        <p:nvSpPr>
          <p:cNvPr id="6" name="Slide Number Placeholder 5"/>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25515788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DTAG Plenary Session May 20, 2021 </a:t>
            </a:r>
          </a:p>
        </p:txBody>
      </p:sp>
      <p:sp>
        <p:nvSpPr>
          <p:cNvPr id="5" name="Footer Placeholder 4"/>
          <p:cNvSpPr>
            <a:spLocks noGrp="1"/>
          </p:cNvSpPr>
          <p:nvPr>
            <p:ph type="ftr" sz="quarter" idx="11"/>
          </p:nvPr>
        </p:nvSpPr>
        <p:spPr/>
        <p:txBody>
          <a:bodyPr/>
          <a:lstStyle/>
          <a:p>
            <a:r>
              <a:rPr lang="en-US"/>
              <a:t>This document does not contain technology or technical data controlled under either the U.S. International Traffic in Arms Regulations or the U.S. Export Administration Regulations.</a:t>
            </a:r>
          </a:p>
        </p:txBody>
      </p:sp>
      <p:sp>
        <p:nvSpPr>
          <p:cNvPr id="6" name="Slide Number Placeholder 5"/>
          <p:cNvSpPr>
            <a:spLocks noGrp="1"/>
          </p:cNvSpPr>
          <p:nvPr>
            <p:ph type="sldNum" sz="quarter" idx="12"/>
          </p:nvPr>
        </p:nvSpPr>
        <p:spPr/>
        <p:txBody>
          <a:bodyPr/>
          <a:lstStyle/>
          <a:p>
            <a:fld id="{401E1E17-3B1B-4CB3-84BC-CB7FB9591132}" type="slidenum">
              <a:rPr lang="en-US" smtClean="0"/>
              <a:t>‹#›</a:t>
            </a:fld>
            <a:endParaRPr lang="en-US"/>
          </a:p>
        </p:txBody>
      </p:sp>
    </p:spTree>
    <p:extLst>
      <p:ext uri="{BB962C8B-B14F-4D97-AF65-F5344CB8AC3E}">
        <p14:creationId xmlns:p14="http://schemas.microsoft.com/office/powerpoint/2010/main" val="3494237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6220B4B-8D02-472E-9EBF-EC13D77DF7E4}" type="slidenum">
              <a:rPr lang="en-US"/>
              <a:pPr>
                <a:defRPr/>
              </a:pPr>
              <a:t>‹#›</a:t>
            </a:fld>
            <a:endParaRPr lang="en-US" dirty="0"/>
          </a:p>
        </p:txBody>
      </p:sp>
    </p:spTree>
    <p:extLst>
      <p:ext uri="{BB962C8B-B14F-4D97-AF65-F5344CB8AC3E}">
        <p14:creationId xmlns:p14="http://schemas.microsoft.com/office/powerpoint/2010/main" val="3216417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CED5C4C-E3C3-4229-A10C-D0685BB353C4}" type="slidenum">
              <a:rPr lang="en-US"/>
              <a:pPr>
                <a:defRPr/>
              </a:pPr>
              <a:t>‹#›</a:t>
            </a:fld>
            <a:endParaRPr lang="en-US" dirty="0"/>
          </a:p>
        </p:txBody>
      </p:sp>
    </p:spTree>
    <p:extLst>
      <p:ext uri="{BB962C8B-B14F-4D97-AF65-F5344CB8AC3E}">
        <p14:creationId xmlns:p14="http://schemas.microsoft.com/office/powerpoint/2010/main" val="3030677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F7554A9-6137-4130-98F0-7BC6104B4410}" type="slidenum">
              <a:rPr lang="en-US"/>
              <a:pPr>
                <a:defRPr/>
              </a:pPr>
              <a:t>‹#›</a:t>
            </a:fld>
            <a:endParaRPr lang="en-US" dirty="0"/>
          </a:p>
        </p:txBody>
      </p:sp>
    </p:spTree>
    <p:extLst>
      <p:ext uri="{BB962C8B-B14F-4D97-AF65-F5344CB8AC3E}">
        <p14:creationId xmlns:p14="http://schemas.microsoft.com/office/powerpoint/2010/main" val="3958497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27ECAE1A-2A05-4465-8550-D0A77240D4FE}" type="slidenum">
              <a:rPr lang="en-US"/>
              <a:pPr>
                <a:defRPr/>
              </a:pPr>
              <a:t>‹#›</a:t>
            </a:fld>
            <a:endParaRPr lang="en-US" dirty="0"/>
          </a:p>
        </p:txBody>
      </p:sp>
    </p:spTree>
    <p:extLst>
      <p:ext uri="{BB962C8B-B14F-4D97-AF65-F5344CB8AC3E}">
        <p14:creationId xmlns:p14="http://schemas.microsoft.com/office/powerpoint/2010/main" val="2442482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7AD31F1-0BD4-403C-B7A3-E1D1CA00E23B}" type="slidenum">
              <a:rPr lang="en-US"/>
              <a:pPr>
                <a:defRPr/>
              </a:pPr>
              <a:t>‹#›</a:t>
            </a:fld>
            <a:endParaRPr lang="en-US" dirty="0"/>
          </a:p>
        </p:txBody>
      </p:sp>
    </p:spTree>
    <p:extLst>
      <p:ext uri="{BB962C8B-B14F-4D97-AF65-F5344CB8AC3E}">
        <p14:creationId xmlns:p14="http://schemas.microsoft.com/office/powerpoint/2010/main" val="336097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8"/>
          <p:cNvCxnSpPr/>
          <p:nvPr userDrawn="1"/>
        </p:nvCxnSpPr>
        <p:spPr>
          <a:xfrm>
            <a:off x="457200" y="1447800"/>
            <a:ext cx="8305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7"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8" name="Slide Number Placeholder 5"/>
          <p:cNvSpPr>
            <a:spLocks noGrp="1"/>
          </p:cNvSpPr>
          <p:nvPr>
            <p:ph type="sldNum" sz="quarter" idx="12"/>
          </p:nvPr>
        </p:nvSpPr>
        <p:spPr/>
        <p:txBody>
          <a:bodyPr/>
          <a:lstStyle>
            <a:lvl1pPr>
              <a:defRPr/>
            </a:lvl1pPr>
          </a:lstStyle>
          <a:p>
            <a:pPr>
              <a:defRPr/>
            </a:pPr>
            <a:fld id="{135C570F-5B40-49AA-80C0-258A456DA192}" type="slidenum">
              <a:rPr lang="en-US"/>
              <a:pPr>
                <a:defRPr/>
              </a:pPr>
              <a:t>‹#›</a:t>
            </a:fld>
            <a:endParaRPr lang="en-US" dirty="0"/>
          </a:p>
        </p:txBody>
      </p:sp>
    </p:spTree>
    <p:extLst>
      <p:ext uri="{BB962C8B-B14F-4D97-AF65-F5344CB8AC3E}">
        <p14:creationId xmlns:p14="http://schemas.microsoft.com/office/powerpoint/2010/main" val="226397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DTAG Plenary Session May 20, 2021 </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F98B248-F58C-471A-8E8D-AB2D5DA3313F}" type="slidenum">
              <a:rPr lang="en-US"/>
              <a:pPr>
                <a:defRPr/>
              </a:pPr>
              <a:t>‹#›</a:t>
            </a:fld>
            <a:endParaRPr lang="en-US" dirty="0"/>
          </a:p>
        </p:txBody>
      </p:sp>
    </p:spTree>
    <p:extLst>
      <p:ext uri="{BB962C8B-B14F-4D97-AF65-F5344CB8AC3E}">
        <p14:creationId xmlns:p14="http://schemas.microsoft.com/office/powerpoint/2010/main" val="4245702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4479634" y="6530201"/>
            <a:ext cx="184731" cy="276999"/>
          </a:xfrm>
          <a:prstGeom prst="rect">
            <a:avLst/>
          </a:prstGeom>
        </p:spPr>
        <p:txBody>
          <a:bodyPr vert="horz" wrap="none" lIns="91440" tIns="45720" rIns="91440" bIns="45720" rtlCol="0" anchor="b" anchorCtr="1">
            <a:spAutoFit/>
          </a:bodyP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a:t>This document does not contain technology or technical data controlled under either the U.S. International Traffic in Arms Regulations or the U.S. Export Administration Regulations.</a:t>
            </a:r>
            <a:endParaRPr lang="en-US" dirty="0"/>
          </a:p>
        </p:txBody>
      </p:sp>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pPr>
              <a:defRPr/>
            </a:pPr>
            <a:r>
              <a:rPr lang="en-US"/>
              <a:t>DTAG Plenary Session May 20, 2021 </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pPr>
              <a:defRPr/>
            </a:pPr>
            <a:fld id="{D89EAC2E-EA4A-4483-B2AA-6C6062DC1E8A}" type="slidenum">
              <a:rPr lang="en-US"/>
              <a:pPr>
                <a:defRPr/>
              </a:pPr>
              <a:t>‹#›</a:t>
            </a:fld>
            <a:endParaRPr lang="en-US" dirty="0"/>
          </a:p>
        </p:txBody>
      </p:sp>
      <p:sp>
        <p:nvSpPr>
          <p:cNvPr id="2" name="hc" descr=" "/>
          <p:cNvSpPr txBox="1"/>
          <p:nvPr userDrawn="1"/>
        </p:nvSpPr>
        <p:spPr>
          <a:xfrm>
            <a:off x="0" y="0"/>
            <a:ext cx="9144000" cy="223138"/>
          </a:xfrm>
          <a:prstGeom prst="rect">
            <a:avLst/>
          </a:prstGeom>
          <a:noFill/>
        </p:spPr>
        <p:txBody>
          <a:bodyPr vert="horz" rtlCol="0">
            <a:spAutoFit/>
          </a:bodyPr>
          <a:lstStyle/>
          <a:p>
            <a:pPr algn="ctr"/>
            <a:r>
              <a:rPr lang="en-US" sz="850" b="0" i="0" u="none" baseline="0" dirty="0">
                <a:solidFill>
                  <a:srgbClr val="000000"/>
                </a:solidFill>
                <a:latin typeface="Microsoft Sans Serif" panose="020B0604020202020204" pitchFamily="34" charset="0"/>
              </a:rPr>
              <a:t> </a:t>
            </a:r>
          </a:p>
        </p:txBody>
      </p:sp>
      <p:sp>
        <p:nvSpPr>
          <p:cNvPr id="3" name="fc" descr=" "/>
          <p:cNvSpPr txBox="1"/>
          <p:nvPr userDrawn="1"/>
        </p:nvSpPr>
        <p:spPr>
          <a:xfrm>
            <a:off x="0" y="6537960"/>
            <a:ext cx="9144000" cy="223138"/>
          </a:xfrm>
          <a:prstGeom prst="rect">
            <a:avLst/>
          </a:prstGeom>
          <a:noFill/>
        </p:spPr>
        <p:txBody>
          <a:bodyPr vert="horz" rtlCol="0">
            <a:spAutoFit/>
          </a:bodyPr>
          <a:lstStyle/>
          <a:p>
            <a:pPr algn="ctr"/>
            <a:r>
              <a:rPr lang="en-US" sz="850" b="0" i="0" u="none" baseline="0" dirty="0">
                <a:solidFill>
                  <a:srgbClr val="000000"/>
                </a:solidFill>
                <a:latin typeface="Microsoft Sans Serif" panose="020B0604020202020204" pitchFamily="34" charset="0"/>
              </a:rPr>
              <a:t> </a:t>
            </a:r>
          </a:p>
        </p:txBody>
      </p:sp>
    </p:spTree>
  </p:cSld>
  <p:clrMap bg1="lt1" tx1="dk1" bg2="lt2" tx2="dk2" accent1="accent1" accent2="accent2" accent3="accent3" accent4="accent4" accent5="accent5" accent6="accent6" hlink="hlink" folHlink="folHlink"/>
  <p:sldLayoutIdLst>
    <p:sldLayoutId id="2147483982" r:id="rId1"/>
    <p:sldLayoutId id="2147483983" r:id="rId2"/>
    <p:sldLayoutId id="2147483974" r:id="rId3"/>
    <p:sldLayoutId id="2147483975" r:id="rId4"/>
    <p:sldLayoutId id="2147483976" r:id="rId5"/>
    <p:sldLayoutId id="2147483977" r:id="rId6"/>
    <p:sldLayoutId id="2147483978" r:id="rId7"/>
    <p:sldLayoutId id="2147483984" r:id="rId8"/>
    <p:sldLayoutId id="2147483979" r:id="rId9"/>
    <p:sldLayoutId id="2147483980" r:id="rId10"/>
    <p:sldLayoutId id="2147483981" r:id="rId11"/>
    <p:sldLayoutId id="2147483997" r:id="rId12"/>
    <p:sldLayoutId id="2147483998" r:id="rId13"/>
  </p:sldLayoutIdLst>
  <p:hf hdr="0" ftr="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DTAG Plenary Session May 20, 2021 </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This document does not contain technology or technical data controlled under either the U.S. International Traffic in Arms Regulations or the U.S. Export Administration Regulations.</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E1E17-3B1B-4CB3-84BC-CB7FB9591132}" type="slidenum">
              <a:rPr lang="en-US" smtClean="0"/>
              <a:t>‹#›</a:t>
            </a:fld>
            <a:endParaRPr lang="en-US"/>
          </a:p>
        </p:txBody>
      </p:sp>
    </p:spTree>
    <p:extLst>
      <p:ext uri="{BB962C8B-B14F-4D97-AF65-F5344CB8AC3E}">
        <p14:creationId xmlns:p14="http://schemas.microsoft.com/office/powerpoint/2010/main" val="3398773562"/>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219200"/>
            <a:ext cx="8991600" cy="1403295"/>
          </a:xfrm>
        </p:spPr>
        <p:txBody>
          <a:bodyPr/>
          <a:lstStyle/>
          <a:p>
            <a:r>
              <a:rPr lang="en-US" b="1" dirty="0">
                <a:latin typeface="Arial" panose="020B0604020202020204" pitchFamily="34" charset="0"/>
                <a:cs typeface="Arial" panose="020B0604020202020204" pitchFamily="34" charset="0"/>
              </a:rPr>
              <a:t>Defense Trade Advisory Group</a:t>
            </a:r>
            <a:br>
              <a:rPr lang="en-US" b="1"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(DTAG)</a:t>
            </a:r>
          </a:p>
        </p:txBody>
      </p:sp>
      <p:sp>
        <p:nvSpPr>
          <p:cNvPr id="6" name="Subtitle 2"/>
          <p:cNvSpPr txBox="1">
            <a:spLocks/>
          </p:cNvSpPr>
          <p:nvPr/>
        </p:nvSpPr>
        <p:spPr bwMode="auto">
          <a:xfrm>
            <a:off x="1461195" y="3121760"/>
            <a:ext cx="6400800" cy="24060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eaLnBrk="1" hangingPunct="1"/>
            <a:endParaRPr lang="en-US" sz="4000" b="1" dirty="0">
              <a:solidFill>
                <a:srgbClr val="000032"/>
              </a:solidFill>
              <a:latin typeface="Arial" charset="0"/>
              <a:cs typeface="Arial" charset="0"/>
            </a:endParaRPr>
          </a:p>
          <a:p>
            <a:pPr eaLnBrk="1" hangingPunct="1"/>
            <a:r>
              <a:rPr lang="en-US" sz="4000" b="1" dirty="0">
                <a:solidFill>
                  <a:srgbClr val="000032"/>
                </a:solidFill>
                <a:latin typeface="Arial" charset="0"/>
                <a:cs typeface="Arial" charset="0"/>
              </a:rPr>
              <a:t>Public WebEx Plenary </a:t>
            </a:r>
          </a:p>
          <a:p>
            <a:pPr eaLnBrk="1" hangingPunct="1"/>
            <a:r>
              <a:rPr lang="en-US" sz="4000" b="1" dirty="0">
                <a:solidFill>
                  <a:srgbClr val="000032"/>
                </a:solidFill>
                <a:latin typeface="Arial" charset="0"/>
                <a:cs typeface="Arial" charset="0"/>
              </a:rPr>
              <a:t>May 20, 2021</a:t>
            </a:r>
          </a:p>
        </p:txBody>
      </p:sp>
    </p:spTree>
    <p:extLst>
      <p:ext uri="{BB962C8B-B14F-4D97-AF65-F5344CB8AC3E}">
        <p14:creationId xmlns:p14="http://schemas.microsoft.com/office/powerpoint/2010/main" val="731512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latin typeface="Arial" panose="020B0604020202020204" pitchFamily="34" charset="0"/>
                <a:cs typeface="Arial" panose="020B0604020202020204" pitchFamily="34" charset="0"/>
              </a:rPr>
              <a:pPr/>
              <a:t>10</a:t>
            </a:fld>
            <a:endParaRPr lang="en-US"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3"/>
          </p:nvPr>
        </p:nvSpPr>
        <p:spPr>
          <a:xfrm>
            <a:off x="457199" y="1316725"/>
            <a:ext cx="7993705" cy="4915839"/>
          </a:xfrm>
        </p:spPr>
        <p:txBody>
          <a:bodyPr>
            <a:noAutofit/>
          </a:bodyPr>
          <a:lstStyle/>
          <a:p>
            <a:pPr marL="0" indent="0">
              <a:buNone/>
            </a:pPr>
            <a:r>
              <a:rPr lang="en-US" sz="2400" b="1" u="sng" dirty="0">
                <a:latin typeface="Arial" panose="020B0604020202020204" pitchFamily="34" charset="0"/>
                <a:cs typeface="Arial" panose="020B0604020202020204" pitchFamily="34" charset="0"/>
              </a:rPr>
              <a:t>Background</a:t>
            </a:r>
            <a:r>
              <a:rPr lang="en-US" sz="2400" b="1" dirty="0">
                <a:latin typeface="Arial" panose="020B0604020202020204" pitchFamily="34" charset="0"/>
                <a:cs typeface="Arial" panose="020B0604020202020204" pitchFamily="34" charset="0"/>
              </a:rPr>
              <a:t>:</a:t>
            </a:r>
            <a:r>
              <a:rPr lang="en-US" sz="24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DDTC is reviewing the International Traffic in Arms Regulations (ITAR) exemption for Personal Protective Equipment (PPE) in§123.17 to gain insight into potential revisions that would improve its utility.</a:t>
            </a:r>
          </a:p>
          <a:p>
            <a:pPr marL="0" indent="0">
              <a:spcBef>
                <a:spcPts val="1800"/>
              </a:spcBef>
              <a:buNone/>
            </a:pPr>
            <a:r>
              <a:rPr lang="en-US" sz="2400" b="1" u="sng" dirty="0">
                <a:latin typeface="Arial" panose="020B0604020202020204" pitchFamily="34" charset="0"/>
                <a:cs typeface="Arial" panose="020B0604020202020204" pitchFamily="34" charset="0"/>
              </a:rPr>
              <a:t>Tasking</a:t>
            </a:r>
            <a:r>
              <a:rPr lang="en-US" sz="2400" b="1" dirty="0">
                <a:latin typeface="Arial" panose="020B0604020202020204" pitchFamily="34" charset="0"/>
                <a:cs typeface="Arial" panose="020B0604020202020204" pitchFamily="34" charset="0"/>
              </a:rPr>
              <a:t>:</a:t>
            </a:r>
            <a:r>
              <a:rPr lang="en-US" sz="24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DDTC requests that the DTAG provide recommendations for revisions to §123.17, or other general advice or observations regarding attempted use of the exemption, or other general advice or observations that would inform a potential amendment of this exemption. DDTC requests input principally to ensure that the exemption allows for the export of a modern and complete set of PPE, and to provide an appropriate exemption for PPE given the inability to use the §126.4 exemption for certain transfers to proscribed destinations. Additionally, DDTC requests input from the DTAG on whether the §123.17 exemption should be bifurcated to separately address transfers by companies under contract with the U.S. government and individuals (e.g., non-governmental organizations or journalists) without such relationship with the U. S. government.</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DDTC Tasking Letter 3-30-21</a:t>
            </a:r>
          </a:p>
        </p:txBody>
      </p:sp>
      <p:sp>
        <p:nvSpPr>
          <p:cNvPr id="5" name="Date Placeholder 4">
            <a:extLst>
              <a:ext uri="{FF2B5EF4-FFF2-40B4-BE49-F238E27FC236}">
                <a16:creationId xmlns:a16="http://schemas.microsoft.com/office/drawing/2014/main" id="{AE25CC88-FC00-416E-9A86-F666C2E42DD4}"/>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470154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latin typeface="Arial" panose="020B0604020202020204" pitchFamily="34" charset="0"/>
                <a:cs typeface="Arial" panose="020B0604020202020204" pitchFamily="34" charset="0"/>
              </a:rPr>
              <a:pPr>
                <a:defRPr/>
              </a:pPr>
              <a:t>11</a:t>
            </a:fld>
            <a:endParaRPr lang="en-US"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3"/>
          </p:nvPr>
        </p:nvSpPr>
        <p:spPr>
          <a:xfrm>
            <a:off x="566924" y="1201510"/>
            <a:ext cx="7845575" cy="5012559"/>
          </a:xfrm>
        </p:spPr>
        <p:txBody>
          <a:bodyPr>
            <a:normAutofit lnSpcReduction="10000"/>
          </a:bodyPr>
          <a:lstStyle/>
          <a:p>
            <a:pPr marL="0" marR="0">
              <a:lnSpc>
                <a:spcPct val="107000"/>
              </a:lnSpc>
              <a:spcBef>
                <a:spcPts val="0"/>
              </a:spcBef>
              <a:spcAft>
                <a:spcPts val="800"/>
              </a:spcAft>
            </a:pPr>
            <a:r>
              <a:rPr lang="en-US" sz="2400" dirty="0">
                <a:effectLst/>
                <a:latin typeface="Arial" panose="020B0604020202020204" pitchFamily="34" charset="0"/>
                <a:ea typeface="Calibri" panose="020F0502020204030204" pitchFamily="34" charset="0"/>
                <a:cs typeface="Arial" panose="020B0604020202020204" pitchFamily="34" charset="0"/>
              </a:rPr>
              <a:t>Reviewed the exemption provisions  </a:t>
            </a:r>
          </a:p>
          <a:p>
            <a:pPr marL="0" marR="0">
              <a:lnSpc>
                <a:spcPct val="107000"/>
              </a:lnSpc>
              <a:spcBef>
                <a:spcPts val="0"/>
              </a:spcBef>
              <a:spcAft>
                <a:spcPts val="800"/>
              </a:spcAft>
            </a:pPr>
            <a:r>
              <a:rPr lang="en-US" sz="2400" dirty="0">
                <a:effectLst/>
                <a:latin typeface="Arial" panose="020B0604020202020204" pitchFamily="34" charset="0"/>
                <a:ea typeface="Calibri" panose="020F0502020204030204" pitchFamily="34" charset="0"/>
                <a:cs typeface="Arial" panose="020B0604020202020204" pitchFamily="34" charset="0"/>
              </a:rPr>
              <a:t>Discussed first-hand experiences with the exemption</a:t>
            </a:r>
          </a:p>
          <a:p>
            <a:pPr marL="0" marR="0">
              <a:lnSpc>
                <a:spcPct val="107000"/>
              </a:lnSpc>
              <a:spcBef>
                <a:spcPts val="0"/>
              </a:spcBef>
              <a:spcAft>
                <a:spcPts val="800"/>
              </a:spcAft>
            </a:pPr>
            <a:r>
              <a:rPr lang="en-US" sz="2400" dirty="0">
                <a:latin typeface="Arial" panose="020B0604020202020204" pitchFamily="34" charset="0"/>
                <a:ea typeface="Calibri" panose="020F0502020204030204" pitchFamily="34" charset="0"/>
                <a:cs typeface="Arial" panose="020B0604020202020204" pitchFamily="34" charset="0"/>
              </a:rPr>
              <a:t>R</a:t>
            </a:r>
            <a:r>
              <a:rPr lang="en-US" sz="2400" dirty="0">
                <a:effectLst/>
                <a:latin typeface="Arial" panose="020B0604020202020204" pitchFamily="34" charset="0"/>
                <a:ea typeface="Calibri" panose="020F0502020204030204" pitchFamily="34" charset="0"/>
                <a:cs typeface="Arial" panose="020B0604020202020204" pitchFamily="34" charset="0"/>
              </a:rPr>
              <a:t>eviewed and discussed guidance provided by DDTC and DoD concerning the temporary export of PPE in support of USG contracts</a:t>
            </a:r>
          </a:p>
          <a:p>
            <a:pPr marL="0" marR="0">
              <a:lnSpc>
                <a:spcPct val="107000"/>
              </a:lnSpc>
              <a:spcBef>
                <a:spcPts val="0"/>
              </a:spcBef>
              <a:spcAft>
                <a:spcPts val="800"/>
              </a:spcAft>
            </a:pPr>
            <a:r>
              <a:rPr lang="en-US" sz="2400" dirty="0">
                <a:latin typeface="Arial" panose="020B0604020202020204" pitchFamily="34" charset="0"/>
                <a:ea typeface="Calibri" panose="020F0502020204030204" pitchFamily="34" charset="0"/>
                <a:cs typeface="Arial" panose="020B0604020202020204" pitchFamily="34" charset="0"/>
              </a:rPr>
              <a:t>R</a:t>
            </a:r>
            <a:r>
              <a:rPr lang="en-US" sz="2400" dirty="0">
                <a:effectLst/>
                <a:latin typeface="Arial" panose="020B0604020202020204" pitchFamily="34" charset="0"/>
                <a:ea typeface="Calibri" panose="020F0502020204030204" pitchFamily="34" charset="0"/>
                <a:cs typeface="Arial" panose="020B0604020202020204" pitchFamily="34" charset="0"/>
              </a:rPr>
              <a:t>eviewed and discussed implementation of the exemptions contained in §126.4 for exports “by or for the U.S. government”</a:t>
            </a:r>
          </a:p>
          <a:p>
            <a:pPr marL="0" marR="0">
              <a:lnSpc>
                <a:spcPct val="107000"/>
              </a:lnSpc>
              <a:spcBef>
                <a:spcPts val="0"/>
              </a:spcBef>
              <a:spcAft>
                <a:spcPts val="800"/>
              </a:spcAft>
            </a:pPr>
            <a:r>
              <a:rPr lang="en-US" sz="2400" dirty="0">
                <a:effectLst/>
                <a:latin typeface="Arial" panose="020B0604020202020204" pitchFamily="34" charset="0"/>
                <a:ea typeface="Calibri" panose="020F0502020204030204" pitchFamily="34" charset="0"/>
                <a:cs typeface="Arial" panose="020B0604020202020204" pitchFamily="34" charset="0"/>
              </a:rPr>
              <a:t>Reviewed May 2018 DTAG proposal to amend the PPE exemption</a:t>
            </a:r>
          </a:p>
          <a:p>
            <a:pPr marL="0" marR="0">
              <a:lnSpc>
                <a:spcPct val="107000"/>
              </a:lnSpc>
              <a:spcBef>
                <a:spcPts val="0"/>
              </a:spcBef>
              <a:spcAft>
                <a:spcPts val="800"/>
              </a:spcAft>
            </a:pPr>
            <a:r>
              <a:rPr lang="en-US" sz="2400" dirty="0">
                <a:latin typeface="Arial" panose="020B0604020202020204" pitchFamily="34" charset="0"/>
                <a:ea typeface="Calibri" panose="020F0502020204030204" pitchFamily="34" charset="0"/>
                <a:cs typeface="Arial" panose="020B0604020202020204" pitchFamily="34" charset="0"/>
              </a:rPr>
              <a:t>R</a:t>
            </a:r>
            <a:r>
              <a:rPr lang="en-US" sz="2400" dirty="0">
                <a:effectLst/>
                <a:latin typeface="Arial" panose="020B0604020202020204" pitchFamily="34" charset="0"/>
                <a:ea typeface="Calibri" panose="020F0502020204030204" pitchFamily="34" charset="0"/>
                <a:cs typeface="Arial" panose="020B0604020202020204" pitchFamily="34" charset="0"/>
              </a:rPr>
              <a:t>eviewed other ITAR exemptions, comparing their provisions and requirements to those of §123.17</a:t>
            </a:r>
          </a:p>
        </p:txBody>
      </p:sp>
      <p:sp>
        <p:nvSpPr>
          <p:cNvPr id="4" name="Title 3"/>
          <p:cNvSpPr>
            <a:spLocks noGrp="1"/>
          </p:cNvSpPr>
          <p:nvPr>
            <p:ph type="title"/>
          </p:nvPr>
        </p:nvSpPr>
        <p:spPr>
          <a:xfrm>
            <a:off x="155425" y="318194"/>
            <a:ext cx="8103455" cy="748605"/>
          </a:xfrm>
        </p:spPr>
        <p:txBody>
          <a:bodyPr/>
          <a:lstStyle/>
          <a:p>
            <a:r>
              <a:rPr lang="en-US" sz="3600" b="1" dirty="0">
                <a:latin typeface="Arial" panose="020B0604020202020204" pitchFamily="34" charset="0"/>
                <a:cs typeface="Arial" panose="020B0604020202020204" pitchFamily="34" charset="0"/>
              </a:rPr>
              <a:t>DTAG WG’s Approach to Tasking</a:t>
            </a:r>
          </a:p>
        </p:txBody>
      </p:sp>
      <p:sp>
        <p:nvSpPr>
          <p:cNvPr id="5" name="Date Placeholder 4">
            <a:extLst>
              <a:ext uri="{FF2B5EF4-FFF2-40B4-BE49-F238E27FC236}">
                <a16:creationId xmlns:a16="http://schemas.microsoft.com/office/drawing/2014/main" id="{D11F96F4-2F52-4002-B1D0-4611370FC6B7}"/>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585425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latin typeface="Arial" panose="020B0604020202020204" pitchFamily="34" charset="0"/>
                <a:cs typeface="Arial" panose="020B0604020202020204" pitchFamily="34" charset="0"/>
              </a:rPr>
              <a:pPr/>
              <a:t>12</a:t>
            </a:fld>
            <a:endParaRPr lang="en-US"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3"/>
          </p:nvPr>
        </p:nvSpPr>
        <p:spPr>
          <a:xfrm>
            <a:off x="457200" y="1201510"/>
            <a:ext cx="8147325" cy="5381851"/>
          </a:xfrm>
        </p:spPr>
        <p:txBody>
          <a:bodyPr>
            <a:normAutofit/>
          </a:bodyPr>
          <a:lstStyle/>
          <a:p>
            <a:pPr>
              <a:lnSpc>
                <a:spcPct val="107000"/>
              </a:lnSpc>
              <a:spcBef>
                <a:spcPts val="0"/>
              </a:spcBef>
              <a:spcAft>
                <a:spcPts val="800"/>
              </a:spcAft>
            </a:pPr>
            <a:r>
              <a:rPr lang="en-US" sz="2400" b="1" dirty="0">
                <a:effectLst/>
                <a:latin typeface="Arial" panose="020B0604020202020204" pitchFamily="34" charset="0"/>
                <a:ea typeface="Calibri" panose="020F0502020204030204" pitchFamily="34" charset="0"/>
                <a:cs typeface="Arial" panose="020B0604020202020204" pitchFamily="34" charset="0"/>
              </a:rPr>
              <a:t>Scope of the exemption is </a:t>
            </a:r>
            <a:r>
              <a:rPr lang="en-US" sz="2400" b="1" dirty="0">
                <a:latin typeface="Arial" panose="020B0604020202020204" pitchFamily="34" charset="0"/>
                <a:ea typeface="Calibri" panose="020F0502020204030204" pitchFamily="34" charset="0"/>
                <a:cs typeface="Arial" panose="020B0604020202020204" pitchFamily="34" charset="0"/>
              </a:rPr>
              <a:t>outdated - does not account for variation in protective equipment</a:t>
            </a:r>
            <a:endParaRPr lang="en-US" sz="2400" b="1" dirty="0">
              <a:effectLst/>
              <a:latin typeface="Arial" panose="020B0604020202020204" pitchFamily="34" charset="0"/>
              <a:ea typeface="Calibri" panose="020F0502020204030204" pitchFamily="34" charset="0"/>
              <a:cs typeface="Arial" panose="020B0604020202020204" pitchFamily="34" charset="0"/>
            </a:endParaRPr>
          </a:p>
          <a:p>
            <a:pPr marL="800100" lvl="2">
              <a:lnSpc>
                <a:spcPct val="107000"/>
              </a:lnSpc>
              <a:spcBef>
                <a:spcPts val="0"/>
              </a:spcBef>
              <a:spcAft>
                <a:spcPts val="800"/>
              </a:spcAft>
              <a:buFont typeface="Arial" panose="020B060402020202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exemption lists specific defense articles and quantities</a:t>
            </a:r>
          </a:p>
          <a:p>
            <a:pPr marL="800100" lvl="2">
              <a:lnSpc>
                <a:spcPct val="107000"/>
              </a:lnSpc>
              <a:spcBef>
                <a:spcPts val="0"/>
              </a:spcBef>
              <a:spcAft>
                <a:spcPts val="800"/>
              </a:spcAft>
              <a:buFont typeface="Arial" panose="020B060402020202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does </a:t>
            </a:r>
            <a:r>
              <a:rPr lang="en-US" sz="2000" dirty="0">
                <a:effectLst/>
                <a:latin typeface="Arial" panose="020B0604020202020204" pitchFamily="34" charset="0"/>
                <a:ea typeface="Calibri" panose="020F0502020204030204" pitchFamily="34" charset="0"/>
                <a:cs typeface="Arial" panose="020B0604020202020204" pitchFamily="34" charset="0"/>
              </a:rPr>
              <a:t>not include all of the items currently issued to contractor employees who deploy through the CONUS Replacement Center (decontamination kit, detection paper) </a:t>
            </a:r>
          </a:p>
          <a:p>
            <a:pPr marL="800100" lvl="2">
              <a:lnSpc>
                <a:spcPct val="107000"/>
              </a:lnSpc>
              <a:spcBef>
                <a:spcPts val="0"/>
              </a:spcBef>
              <a:spcAft>
                <a:spcPts val="800"/>
              </a:spcAft>
              <a:buFont typeface="Arial" panose="020B0604020202020204" pitchFamily="34" charset="0"/>
              <a:buChar char="•"/>
            </a:pPr>
            <a:r>
              <a:rPr lang="en-US" sz="2000" dirty="0">
                <a:effectLst/>
                <a:latin typeface="Arial" panose="020B0604020202020204" pitchFamily="34" charset="0"/>
                <a:ea typeface="Calibri" panose="020F0502020204030204" pitchFamily="34" charset="0"/>
                <a:cs typeface="Arial" panose="020B0604020202020204" pitchFamily="34" charset="0"/>
              </a:rPr>
              <a:t>Non-contractor entities would be similarly limited</a:t>
            </a:r>
          </a:p>
          <a:p>
            <a:pPr>
              <a:lnSpc>
                <a:spcPct val="107000"/>
              </a:lnSpc>
              <a:spcBef>
                <a:spcPts val="0"/>
              </a:spcBef>
              <a:spcAft>
                <a:spcPts val="800"/>
              </a:spcAft>
            </a:pPr>
            <a:r>
              <a:rPr lang="en-US" sz="2400" b="1" dirty="0">
                <a:latin typeface="Arial" panose="020B0604020202020204" pitchFamily="34" charset="0"/>
                <a:ea typeface="Calibri" panose="020F0502020204030204" pitchFamily="34" charset="0"/>
                <a:cs typeface="Arial" panose="020B0604020202020204" pitchFamily="34" charset="0"/>
              </a:rPr>
              <a:t>Current exemption places compliance responsibilities and actions on individual travelers rather than their employer</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DTAG Concerns</a:t>
            </a:r>
          </a:p>
        </p:txBody>
      </p:sp>
      <p:sp>
        <p:nvSpPr>
          <p:cNvPr id="5" name="Date Placeholder 4">
            <a:extLst>
              <a:ext uri="{FF2B5EF4-FFF2-40B4-BE49-F238E27FC236}">
                <a16:creationId xmlns:a16="http://schemas.microsoft.com/office/drawing/2014/main" id="{7725B8E1-5205-4803-A0E5-5CB49B6238CE}"/>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3209444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latin typeface="Arial" panose="020B0604020202020204" pitchFamily="34" charset="0"/>
                <a:cs typeface="Arial" panose="020B0604020202020204" pitchFamily="34" charset="0"/>
              </a:rPr>
              <a:pPr/>
              <a:t>13</a:t>
            </a:fld>
            <a:endParaRPr lang="en-US"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3"/>
          </p:nvPr>
        </p:nvSpPr>
        <p:spPr>
          <a:xfrm>
            <a:off x="457200" y="1239914"/>
            <a:ext cx="8229600" cy="5481561"/>
          </a:xfrm>
        </p:spPr>
        <p:txBody>
          <a:bodyPr>
            <a:noAutofit/>
          </a:bodyPr>
          <a:lstStyle/>
          <a:p>
            <a:pPr marL="0" marR="0" indent="0">
              <a:spcBef>
                <a:spcPts val="0"/>
              </a:spcBef>
              <a:spcAft>
                <a:spcPts val="800"/>
              </a:spcAft>
              <a:buNone/>
            </a:pPr>
            <a:r>
              <a:rPr lang="en-US" sz="2400" b="1" dirty="0">
                <a:effectLst/>
                <a:latin typeface="Arial" panose="020B0604020202020204" pitchFamily="34" charset="0"/>
                <a:ea typeface="Calibri" panose="020F0502020204030204" pitchFamily="34" charset="0"/>
                <a:cs typeface="Arial" panose="020B0604020202020204" pitchFamily="34" charset="0"/>
              </a:rPr>
              <a:t>Export and import rules in the current exemption are unnecessarily restrictive  </a:t>
            </a:r>
          </a:p>
          <a:p>
            <a:pPr>
              <a:spcBef>
                <a:spcPts val="0"/>
              </a:spcBef>
              <a:spcAft>
                <a:spcPts val="800"/>
              </a:spcAft>
            </a:pPr>
            <a:r>
              <a:rPr lang="en-US" sz="2000" dirty="0">
                <a:effectLst/>
                <a:latin typeface="Arial" panose="020B0604020202020204" pitchFamily="34" charset="0"/>
                <a:ea typeface="Calibri" panose="020F0502020204030204" pitchFamily="34" charset="0"/>
                <a:cs typeface="Arial" panose="020B0604020202020204" pitchFamily="34" charset="0"/>
              </a:rPr>
              <a:t>The requirement that PPE accompany a specific traveler, either as a hand-carried item or checked luggage, is at odds with the challenging deployment circumstances and timeframes </a:t>
            </a:r>
          </a:p>
          <a:p>
            <a:pPr lvl="1">
              <a:spcBef>
                <a:spcPts val="0"/>
              </a:spcBef>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No other ITAR exemption imposes such restrictions on exports of defense articles</a:t>
            </a:r>
            <a:endParaRPr lang="en-US" sz="1400" b="1" dirty="0">
              <a:latin typeface="Arial" panose="020B0604020202020204" pitchFamily="34" charset="0"/>
              <a:ea typeface="Calibri" panose="020F0502020204030204" pitchFamily="34" charset="0"/>
              <a:cs typeface="Arial" panose="020B0604020202020204" pitchFamily="34" charset="0"/>
            </a:endParaRPr>
          </a:p>
          <a:p>
            <a:pPr lvl="1">
              <a:spcBef>
                <a:spcPts val="0"/>
              </a:spcBef>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The restriction complicates the ability of U.S. companies and organizations to manage PPE overseas to address common workforce issues</a:t>
            </a:r>
          </a:p>
          <a:p>
            <a:pPr lvl="1">
              <a:spcBef>
                <a:spcPts val="0"/>
              </a:spcBef>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PPE may be seized under local customs laws - risk reduced or eliminated through the use of freight forwarders to transfer the items  </a:t>
            </a:r>
            <a:endParaRPr lang="en-US" sz="1600" dirty="0">
              <a:effectLst/>
              <a:latin typeface="Arial" panose="020B0604020202020204" pitchFamily="34" charset="0"/>
              <a:ea typeface="Calibri" panose="020F0502020204030204" pitchFamily="34" charset="0"/>
              <a:cs typeface="Arial" panose="020B0604020202020204" pitchFamily="34" charset="0"/>
            </a:endParaRPr>
          </a:p>
          <a:p>
            <a:pPr>
              <a:spcBef>
                <a:spcPts val="0"/>
              </a:spcBef>
              <a:spcAft>
                <a:spcPts val="0"/>
              </a:spcAft>
            </a:pPr>
            <a:r>
              <a:rPr lang="en-US" sz="2000" dirty="0">
                <a:effectLst/>
                <a:latin typeface="Arial" panose="020B0604020202020204" pitchFamily="34" charset="0"/>
                <a:ea typeface="Calibri" panose="020F0502020204030204" pitchFamily="34" charset="0"/>
                <a:cs typeface="Arial" panose="020B0604020202020204" pitchFamily="34" charset="0"/>
              </a:rPr>
              <a:t>Traveler must present the PPE and an ITN number for the export to a CBP officer for inspection prior to departure - often difficult or impossible</a:t>
            </a:r>
          </a:p>
          <a:p>
            <a:pPr>
              <a:spcBef>
                <a:spcPts val="0"/>
              </a:spcBef>
              <a:spcAft>
                <a:spcPts val="800"/>
              </a:spcAft>
            </a:pPr>
            <a:r>
              <a:rPr lang="en-US" sz="2000" dirty="0">
                <a:effectLst/>
                <a:latin typeface="Arial" panose="020B0604020202020204" pitchFamily="34" charset="0"/>
                <a:ea typeface="Calibri" panose="020F0502020204030204" pitchFamily="34" charset="0"/>
                <a:cs typeface="Arial" panose="020B0604020202020204" pitchFamily="34" charset="0"/>
              </a:rPr>
              <a:t>Contractor personnel may be required under USG contracts to transit from one foreign country to another</a:t>
            </a:r>
            <a:r>
              <a:rPr lang="en-US" sz="2000" dirty="0">
                <a:latin typeface="Arial" panose="020B0604020202020204" pitchFamily="34" charset="0"/>
                <a:ea typeface="Calibri" panose="020F0502020204030204" pitchFamily="34" charset="0"/>
                <a:cs typeface="Arial" panose="020B0604020202020204" pitchFamily="34" charset="0"/>
              </a:rPr>
              <a:t> – must first get </a:t>
            </a:r>
            <a:r>
              <a:rPr lang="en-US" sz="2000" dirty="0">
                <a:effectLst/>
                <a:latin typeface="Arial" panose="020B0604020202020204" pitchFamily="34" charset="0"/>
                <a:ea typeface="Calibri" panose="020F0502020204030204" pitchFamily="34" charset="0"/>
                <a:cs typeface="Arial" panose="020B0604020202020204" pitchFamily="34" charset="0"/>
              </a:rPr>
              <a:t>separate General Correspondence reexport authorization </a:t>
            </a:r>
            <a:r>
              <a:rPr lang="en-US" sz="2000" dirty="0">
                <a:latin typeface="Arial" panose="020B0604020202020204" pitchFamily="34" charset="0"/>
                <a:ea typeface="Calibri" panose="020F0502020204030204" pitchFamily="34" charset="0"/>
                <a:cs typeface="Arial" panose="020B0604020202020204" pitchFamily="34" charset="0"/>
              </a:rPr>
              <a:t>from DDTC</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DTAG Concerns (cont.)</a:t>
            </a:r>
          </a:p>
        </p:txBody>
      </p:sp>
      <p:sp>
        <p:nvSpPr>
          <p:cNvPr id="5" name="Date Placeholder 4">
            <a:extLst>
              <a:ext uri="{FF2B5EF4-FFF2-40B4-BE49-F238E27FC236}">
                <a16:creationId xmlns:a16="http://schemas.microsoft.com/office/drawing/2014/main" id="{FE108AF5-9EC3-40B1-AB8C-4AE7B560B41D}"/>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07365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pPr/>
              <a:t>14</a:t>
            </a:fld>
            <a:endParaRPr lang="en-US" dirty="0"/>
          </a:p>
        </p:txBody>
      </p:sp>
      <p:sp>
        <p:nvSpPr>
          <p:cNvPr id="3" name="Text Placeholder 2"/>
          <p:cNvSpPr>
            <a:spLocks noGrp="1"/>
          </p:cNvSpPr>
          <p:nvPr>
            <p:ph type="body" sz="quarter" idx="13"/>
          </p:nvPr>
        </p:nvSpPr>
        <p:spPr>
          <a:xfrm>
            <a:off x="457200" y="1239914"/>
            <a:ext cx="8229600" cy="5343447"/>
          </a:xfrm>
        </p:spPr>
        <p:txBody>
          <a:bodyPr>
            <a:normAutofit/>
          </a:bodyPr>
          <a:lstStyle/>
          <a:p>
            <a:pPr marL="514350" indent="-457200"/>
            <a:r>
              <a:rPr lang="en-US" altLang="en-US" sz="2400" dirty="0">
                <a:latin typeface="Arial" panose="020B0604020202020204" pitchFamily="34" charset="0"/>
                <a:ea typeface="ＭＳ Ｐゴシック" pitchFamily="34" charset="-128"/>
                <a:cs typeface="Arial" panose="020B0604020202020204" pitchFamily="34" charset="0"/>
              </a:rPr>
              <a:t>Bifurcate the exemption: address transfers by entities pursuant to the U.S. government separately</a:t>
            </a:r>
          </a:p>
          <a:p>
            <a:pPr marL="800100" lvl="1"/>
            <a:r>
              <a:rPr lang="en-US" altLang="en-US" sz="2400" dirty="0">
                <a:latin typeface="Arial" panose="020B0604020202020204" pitchFamily="34" charset="0"/>
                <a:ea typeface="ＭＳ Ｐゴシック" pitchFamily="34" charset="-128"/>
                <a:cs typeface="Arial" panose="020B0604020202020204" pitchFamily="34" charset="0"/>
              </a:rPr>
              <a:t>Current exemption treats all PPE exports uniformly, so most restrictive temporary import or export exemption in the ITAR</a:t>
            </a:r>
            <a:endParaRPr lang="en-US" altLang="en-US" sz="2400" b="1" dirty="0">
              <a:latin typeface="Arial" panose="020B0604020202020204" pitchFamily="34" charset="0"/>
              <a:ea typeface="ＭＳ Ｐゴシック" pitchFamily="34" charset="-128"/>
              <a:cs typeface="Arial" panose="020B0604020202020204" pitchFamily="34" charset="0"/>
            </a:endParaRPr>
          </a:p>
          <a:p>
            <a:pPr marL="800100" lvl="1"/>
            <a:r>
              <a:rPr lang="en-US" altLang="en-US" sz="2400" dirty="0">
                <a:latin typeface="Arial" panose="020B0604020202020204" pitchFamily="34" charset="0"/>
                <a:ea typeface="ＭＳ Ｐゴシック" pitchFamily="34" charset="-128"/>
                <a:cs typeface="Arial" panose="020B0604020202020204" pitchFamily="34" charset="0"/>
              </a:rPr>
              <a:t>DTAG proposal:</a:t>
            </a:r>
          </a:p>
          <a:p>
            <a:pPr marL="1200150" lvl="2"/>
            <a:r>
              <a:rPr lang="en-US" altLang="en-US" sz="2000" dirty="0">
                <a:latin typeface="Arial" panose="020B0604020202020204" pitchFamily="34" charset="0"/>
                <a:ea typeface="ＭＳ Ｐゴシック" pitchFamily="34" charset="-128"/>
                <a:cs typeface="Arial" panose="020B0604020202020204" pitchFamily="34" charset="0"/>
              </a:rPr>
              <a:t>preserve the current, appropriate restrictions on private parties’ transfers of PPE unrelated to the U.S. government (limits on the quantity and type of PPE permitted)</a:t>
            </a:r>
          </a:p>
          <a:p>
            <a:pPr marL="1200150" lvl="2"/>
            <a:r>
              <a:rPr lang="en-US" altLang="en-US" sz="2000" dirty="0">
                <a:latin typeface="Arial" panose="020B0604020202020204" pitchFamily="34" charset="0"/>
                <a:ea typeface="ＭＳ Ｐゴシック" pitchFamily="34" charset="-128"/>
                <a:cs typeface="Arial" panose="020B0604020202020204" pitchFamily="34" charset="0"/>
              </a:rPr>
              <a:t>more flexible treatment for transactions pursuant to U.S. government direction and oversight (quantity and type of PPE)</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DTAG Recommendations</a:t>
            </a:r>
          </a:p>
        </p:txBody>
      </p:sp>
      <p:sp>
        <p:nvSpPr>
          <p:cNvPr id="5" name="Date Placeholder 4">
            <a:extLst>
              <a:ext uri="{FF2B5EF4-FFF2-40B4-BE49-F238E27FC236}">
                <a16:creationId xmlns:a16="http://schemas.microsoft.com/office/drawing/2014/main" id="{56705DD0-2D90-450A-B2F1-81E07B7A7ADE}"/>
              </a:ext>
            </a:extLst>
          </p:cNvPr>
          <p:cNvSpPr>
            <a:spLocks noGrp="1"/>
          </p:cNvSpPr>
          <p:nvPr>
            <p:ph type="dt" sz="half" idx="10"/>
          </p:nvPr>
        </p:nvSpPr>
        <p:spPr/>
        <p:txBody>
          <a:bodyPr/>
          <a:lstStyle/>
          <a:p>
            <a:pPr>
              <a:defRPr/>
            </a:pPr>
            <a:r>
              <a:rPr lang="en-US" sz="1000"/>
              <a:t>DTAG Plenary Session May 20, 2021 </a:t>
            </a:r>
            <a:endParaRPr lang="en-US" sz="1000" dirty="0"/>
          </a:p>
        </p:txBody>
      </p:sp>
    </p:spTree>
    <p:extLst>
      <p:ext uri="{BB962C8B-B14F-4D97-AF65-F5344CB8AC3E}">
        <p14:creationId xmlns:p14="http://schemas.microsoft.com/office/powerpoint/2010/main" val="2995365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pPr/>
              <a:t>15</a:t>
            </a:fld>
            <a:endParaRPr lang="en-US" dirty="0"/>
          </a:p>
        </p:txBody>
      </p:sp>
      <p:sp>
        <p:nvSpPr>
          <p:cNvPr id="3" name="Text Placeholder 2"/>
          <p:cNvSpPr>
            <a:spLocks noGrp="1"/>
          </p:cNvSpPr>
          <p:nvPr>
            <p:ph type="body" sz="quarter" idx="13"/>
          </p:nvPr>
        </p:nvSpPr>
        <p:spPr>
          <a:xfrm>
            <a:off x="457200" y="1239914"/>
            <a:ext cx="8229600" cy="5343447"/>
          </a:xfrm>
        </p:spPr>
        <p:txBody>
          <a:bodyPr>
            <a:normAutofit/>
          </a:bodyPr>
          <a:lstStyle/>
          <a:p>
            <a:pPr marL="342900" marR="0" lvl="0" indent="-342900">
              <a:lnSpc>
                <a:spcPct val="107000"/>
              </a:lnSpc>
              <a:spcBef>
                <a:spcPts val="0"/>
              </a:spcBef>
              <a:spcAft>
                <a:spcPts val="800"/>
              </a:spcAft>
              <a:buFont typeface="Symbol" panose="05050102010706020507" pitchFamily="18" charset="2"/>
              <a:buChar char=""/>
            </a:pPr>
            <a:r>
              <a:rPr lang="en-US" sz="2400" dirty="0">
                <a:effectLst/>
                <a:latin typeface="Arial" panose="020B0604020202020204" pitchFamily="34" charset="0"/>
                <a:ea typeface="Calibri" panose="020F0502020204030204" pitchFamily="34" charset="0"/>
                <a:cs typeface="Arial" panose="020B0604020202020204" pitchFamily="34" charset="0"/>
              </a:rPr>
              <a:t>Broaden the scope of the exemption for transfers pursuant to U.S. government direction, to cover USML Categories X and XIV rather than subcategories or specific defense articles</a:t>
            </a:r>
          </a:p>
          <a:p>
            <a:pPr lvl="1" indent="-342900">
              <a:lnSpc>
                <a:spcPct val="107000"/>
              </a:lnSpc>
              <a:spcBef>
                <a:spcPts val="0"/>
              </a:spcBef>
              <a:spcAft>
                <a:spcPts val="80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accommodate changes to the CRC equipment list</a:t>
            </a:r>
          </a:p>
          <a:p>
            <a:pPr lvl="1" indent="-342900">
              <a:lnSpc>
                <a:spcPct val="107000"/>
              </a:lnSpc>
              <a:spcBef>
                <a:spcPts val="0"/>
              </a:spcBef>
              <a:spcAft>
                <a:spcPts val="80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permit the USG to address contractor safety based on specific circumstances</a:t>
            </a:r>
          </a:p>
          <a:p>
            <a:pPr lvl="1" indent="-342900">
              <a:lnSpc>
                <a:spcPct val="107000"/>
              </a:lnSpc>
              <a:spcBef>
                <a:spcPts val="0"/>
              </a:spcBef>
              <a:spcAft>
                <a:spcPts val="80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permit shipments under the exemption (as USML paragraph (x) items) of PPE articles and kit components that are subject to the U.S. Export Administration Regulations</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DTAG Recommendations (cont.)</a:t>
            </a:r>
          </a:p>
        </p:txBody>
      </p:sp>
      <p:sp>
        <p:nvSpPr>
          <p:cNvPr id="5" name="Date Placeholder 4">
            <a:extLst>
              <a:ext uri="{FF2B5EF4-FFF2-40B4-BE49-F238E27FC236}">
                <a16:creationId xmlns:a16="http://schemas.microsoft.com/office/drawing/2014/main" id="{DE11AB35-E905-4990-AE79-EA0ED6D3CD3C}"/>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361399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pPr/>
              <a:t>16</a:t>
            </a:fld>
            <a:endParaRPr lang="en-US" dirty="0"/>
          </a:p>
        </p:txBody>
      </p:sp>
      <p:sp>
        <p:nvSpPr>
          <p:cNvPr id="3" name="Text Placeholder 2"/>
          <p:cNvSpPr>
            <a:spLocks noGrp="1"/>
          </p:cNvSpPr>
          <p:nvPr>
            <p:ph type="body" sz="quarter" idx="13"/>
          </p:nvPr>
        </p:nvSpPr>
        <p:spPr>
          <a:xfrm>
            <a:off x="539475" y="1316725"/>
            <a:ext cx="7988240" cy="5266636"/>
          </a:xfrm>
        </p:spPr>
        <p:txBody>
          <a:bodyPr>
            <a:normAutofit/>
          </a:bodyPr>
          <a:lstStyle/>
          <a:p>
            <a:pPr marL="342900" marR="0" lvl="0" indent="-342900">
              <a:lnSpc>
                <a:spcPct val="107000"/>
              </a:lnSpc>
              <a:spcBef>
                <a:spcPts val="0"/>
              </a:spcBef>
              <a:spcAft>
                <a:spcPts val="0"/>
              </a:spcAft>
              <a:buFont typeface="Symbol" panose="05050102010706020507" pitchFamily="18" charset="2"/>
              <a:buChar char=""/>
            </a:pPr>
            <a:r>
              <a:rPr lang="en-US" sz="2400" dirty="0">
                <a:effectLst/>
                <a:latin typeface="Arial" panose="020B0604020202020204" pitchFamily="34" charset="0"/>
                <a:ea typeface="Calibri" panose="020F0502020204030204" pitchFamily="34" charset="0"/>
                <a:cs typeface="Arial" panose="020B0604020202020204" pitchFamily="34" charset="0"/>
              </a:rPr>
              <a:t>Permit shipments in addition to personal carry </a:t>
            </a:r>
          </a:p>
          <a:p>
            <a:pPr lvl="1" indent="-342900">
              <a:lnSpc>
                <a:spcPct val="107000"/>
              </a:lnSpc>
              <a:spcBef>
                <a:spcPts val="0"/>
              </a:spcBef>
              <a:spcAft>
                <a:spcPts val="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flexibility to address requirements beyond the exporter’s control</a:t>
            </a:r>
          </a:p>
          <a:p>
            <a:pPr lvl="1" indent="-342900">
              <a:lnSpc>
                <a:spcPct val="107000"/>
              </a:lnSpc>
              <a:spcBef>
                <a:spcPts val="0"/>
              </a:spcBef>
              <a:spcAft>
                <a:spcPts val="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reduce or eliminate the risk of seizure or detainment by local </a:t>
            </a:r>
            <a:r>
              <a:rPr lang="en-US" sz="2000" dirty="0">
                <a:latin typeface="Arial" panose="020B0604020202020204" pitchFamily="34" charset="0"/>
                <a:ea typeface="Calibri" panose="020F0502020204030204" pitchFamily="34" charset="0"/>
                <a:cs typeface="Arial" panose="020B0604020202020204" pitchFamily="34" charset="0"/>
              </a:rPr>
              <a:t>customs </a:t>
            </a:r>
          </a:p>
          <a:p>
            <a:pPr lvl="1" indent="-342900">
              <a:lnSpc>
                <a:spcPct val="107000"/>
              </a:lnSpc>
              <a:spcBef>
                <a:spcPts val="0"/>
              </a:spcBef>
              <a:spcAft>
                <a:spcPts val="0"/>
              </a:spcAft>
              <a:buFont typeface="Symbol" panose="05050102010706020507" pitchFamily="18" charset="2"/>
              <a:buChar char=""/>
            </a:pPr>
            <a:r>
              <a:rPr lang="en-US" sz="2000" dirty="0">
                <a:latin typeface="Arial" panose="020B0604020202020204" pitchFamily="34" charset="0"/>
                <a:ea typeface="Calibri" panose="020F0502020204030204" pitchFamily="34" charset="0"/>
                <a:cs typeface="Arial" panose="020B0604020202020204" pitchFamily="34" charset="0"/>
              </a:rPr>
              <a:t>par with other ITAR exemptions for temporary imports and exports</a:t>
            </a:r>
          </a:p>
          <a:p>
            <a:pPr lvl="1" indent="-342900">
              <a:lnSpc>
                <a:spcPct val="107000"/>
              </a:lnSpc>
              <a:spcBef>
                <a:spcPts val="0"/>
              </a:spcBef>
              <a:spcAft>
                <a:spcPts val="0"/>
              </a:spcAft>
              <a:buFont typeface="Symbol" panose="05050102010706020507" pitchFamily="18" charset="2"/>
              <a:buChar char=""/>
            </a:pP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Symbol" panose="05050102010706020507" pitchFamily="18" charset="2"/>
              <a:buChar char=""/>
            </a:pPr>
            <a:r>
              <a:rPr lang="en-US" sz="2400" dirty="0">
                <a:effectLst/>
                <a:latin typeface="Arial" panose="020B0604020202020204" pitchFamily="34" charset="0"/>
                <a:ea typeface="Calibri" panose="020F0502020204030204" pitchFamily="34" charset="0"/>
                <a:cs typeface="Arial" panose="020B0604020202020204" pitchFamily="34" charset="0"/>
              </a:rPr>
              <a:t>Eliminate CBP physical inspection and ITN presentment requirements</a:t>
            </a:r>
          </a:p>
        </p:txBody>
      </p:sp>
      <p:sp>
        <p:nvSpPr>
          <p:cNvPr id="4" name="Title 3"/>
          <p:cNvSpPr>
            <a:spLocks noGrp="1"/>
          </p:cNvSpPr>
          <p:nvPr>
            <p:ph type="title"/>
          </p:nvPr>
        </p:nvSpPr>
        <p:spPr>
          <a:xfrm>
            <a:off x="347450" y="296820"/>
            <a:ext cx="7543800" cy="792162"/>
          </a:xfrm>
        </p:spPr>
        <p:txBody>
          <a:bodyPr/>
          <a:lstStyle/>
          <a:p>
            <a:r>
              <a:rPr lang="en-US" sz="3600" b="1" dirty="0">
                <a:latin typeface="Arial" panose="020B0604020202020204" pitchFamily="34" charset="0"/>
                <a:cs typeface="Arial" panose="020B0604020202020204" pitchFamily="34" charset="0"/>
              </a:rPr>
              <a:t>DTAG Recommendations (cont.)</a:t>
            </a:r>
          </a:p>
        </p:txBody>
      </p:sp>
      <p:sp>
        <p:nvSpPr>
          <p:cNvPr id="5" name="Date Placeholder 4">
            <a:extLst>
              <a:ext uri="{FF2B5EF4-FFF2-40B4-BE49-F238E27FC236}">
                <a16:creationId xmlns:a16="http://schemas.microsoft.com/office/drawing/2014/main" id="{FFC8EC87-2A84-4A41-BB7E-3363C3F2D29C}"/>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797163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pPr/>
              <a:t>17</a:t>
            </a:fld>
            <a:endParaRPr lang="en-US" dirty="0"/>
          </a:p>
        </p:txBody>
      </p:sp>
      <p:sp>
        <p:nvSpPr>
          <p:cNvPr id="3" name="Text Placeholder 2"/>
          <p:cNvSpPr>
            <a:spLocks noGrp="1"/>
          </p:cNvSpPr>
          <p:nvPr>
            <p:ph type="body" sz="quarter" idx="13"/>
          </p:nvPr>
        </p:nvSpPr>
        <p:spPr>
          <a:xfrm>
            <a:off x="457200" y="1278320"/>
            <a:ext cx="8229600" cy="4878005"/>
          </a:xfrm>
        </p:spPr>
        <p:txBody>
          <a:bodyPr>
            <a:noAutofit/>
          </a:bodyPr>
          <a:lstStyle/>
          <a:p>
            <a:pPr marL="342900" marR="0" lvl="0" indent="-342900">
              <a:lnSpc>
                <a:spcPct val="107000"/>
              </a:lnSpc>
              <a:spcBef>
                <a:spcPts val="0"/>
              </a:spcBef>
              <a:spcAft>
                <a:spcPts val="0"/>
              </a:spcAft>
              <a:buFont typeface="Symbol" panose="05050102010706020507" pitchFamily="18" charset="2"/>
              <a:buChar char=""/>
            </a:pPr>
            <a:r>
              <a:rPr lang="en-US" sz="2400" dirty="0">
                <a:effectLst/>
                <a:latin typeface="Arial" panose="020B0604020202020204" pitchFamily="34" charset="0"/>
                <a:ea typeface="Calibri" panose="020F0502020204030204" pitchFamily="34" charset="0"/>
                <a:cs typeface="Arial" panose="020B0604020202020204" pitchFamily="34" charset="0"/>
              </a:rPr>
              <a:t>Permit entities (and not solely individuals) to be the exporters or transferors</a:t>
            </a:r>
          </a:p>
          <a:p>
            <a:pPr lvl="1" indent="-342900">
              <a:lnSpc>
                <a:spcPct val="107000"/>
              </a:lnSpc>
              <a:spcBef>
                <a:spcPts val="0"/>
              </a:spcBef>
              <a:spcAft>
                <a:spcPts val="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facilitate transfers of PPE among an organization’s personnel</a:t>
            </a:r>
          </a:p>
          <a:p>
            <a:pPr lvl="1" indent="-342900">
              <a:lnSpc>
                <a:spcPct val="107000"/>
              </a:lnSpc>
              <a:spcBef>
                <a:spcPts val="0"/>
              </a:spcBef>
              <a:spcAft>
                <a:spcPts val="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facilitate transfers of personnel with their PPE between entities</a:t>
            </a:r>
          </a:p>
          <a:p>
            <a:pPr marL="114300" marR="0" indent="0">
              <a:lnSpc>
                <a:spcPct val="107000"/>
              </a:lnSpc>
              <a:spcBef>
                <a:spcPts val="0"/>
              </a:spcBef>
              <a:spcAft>
                <a:spcPts val="0"/>
              </a:spcAft>
              <a:buNone/>
            </a:pP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Symbol" panose="05050102010706020507" pitchFamily="18" charset="2"/>
              <a:buChar char=""/>
            </a:pPr>
            <a:r>
              <a:rPr lang="en-US" sz="2400" dirty="0">
                <a:effectLst/>
                <a:latin typeface="Arial" panose="020B0604020202020204" pitchFamily="34" charset="0"/>
                <a:ea typeface="Calibri" panose="020F0502020204030204" pitchFamily="34" charset="0"/>
                <a:cs typeface="Arial" panose="020B0604020202020204" pitchFamily="34" charset="0"/>
              </a:rPr>
              <a:t>Permit reexport and retransfer of PPE without a GC</a:t>
            </a:r>
          </a:p>
          <a:p>
            <a:pPr lvl="1" indent="-342900">
              <a:lnSpc>
                <a:spcPct val="107000"/>
              </a:lnSpc>
              <a:spcBef>
                <a:spcPts val="0"/>
              </a:spcBef>
              <a:spcAft>
                <a:spcPts val="80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to countries and entities directed by the U.S. government (in a contract or otherwise) or to eligible U.S. persons</a:t>
            </a:r>
          </a:p>
          <a:p>
            <a:pPr lvl="1" indent="-342900">
              <a:lnSpc>
                <a:spcPct val="107000"/>
              </a:lnSpc>
              <a:spcBef>
                <a:spcPts val="0"/>
              </a:spcBef>
              <a:spcAft>
                <a:spcPts val="80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enable U.S. government contractor personnel (and other eligible persons) to travel and transit with their PPE</a:t>
            </a:r>
          </a:p>
          <a:p>
            <a:pPr lvl="1" indent="-342900">
              <a:lnSpc>
                <a:spcPct val="107000"/>
              </a:lnSpc>
              <a:spcBef>
                <a:spcPts val="0"/>
              </a:spcBef>
              <a:spcAft>
                <a:spcPts val="800"/>
              </a:spcAft>
              <a:buFont typeface="Symbol" panose="05050102010706020507" pitchFamily="18" charset="2"/>
              <a:buChar char=""/>
            </a:pPr>
            <a:r>
              <a:rPr lang="en-US" sz="2000" dirty="0">
                <a:effectLst/>
                <a:latin typeface="Arial" panose="020B0604020202020204" pitchFamily="34" charset="0"/>
                <a:ea typeface="Calibri" panose="020F0502020204030204" pitchFamily="34" charset="0"/>
                <a:cs typeface="Arial" panose="020B0604020202020204" pitchFamily="34" charset="0"/>
              </a:rPr>
              <a:t>facilitate transfer of contractor employees in theater from one U.S. company to another</a:t>
            </a:r>
          </a:p>
        </p:txBody>
      </p:sp>
      <p:sp>
        <p:nvSpPr>
          <p:cNvPr id="4" name="Title 3"/>
          <p:cNvSpPr>
            <a:spLocks noGrp="1"/>
          </p:cNvSpPr>
          <p:nvPr>
            <p:ph type="title"/>
          </p:nvPr>
        </p:nvSpPr>
        <p:spPr>
          <a:xfrm>
            <a:off x="457200" y="395005"/>
            <a:ext cx="7543800" cy="533682"/>
          </a:xfrm>
        </p:spPr>
        <p:txBody>
          <a:bodyPr/>
          <a:lstStyle/>
          <a:p>
            <a:r>
              <a:rPr lang="en-US" altLang="en-US" sz="3600" b="1" dirty="0">
                <a:latin typeface="Arial" panose="020B0604020202020204" pitchFamily="34" charset="0"/>
                <a:ea typeface="ＭＳ Ｐゴシック" pitchFamily="34" charset="-128"/>
                <a:cs typeface="Arial" panose="020B0604020202020204" pitchFamily="34" charset="0"/>
              </a:rPr>
              <a:t>DTAG Recommendations (cont.)</a:t>
            </a:r>
            <a:endParaRPr lang="en-US" sz="3600" b="1" dirty="0">
              <a:latin typeface="Arial" panose="020B0604020202020204" pitchFamily="34" charset="0"/>
              <a:cs typeface="Arial" panose="020B0604020202020204" pitchFamily="34" charset="0"/>
            </a:endParaRPr>
          </a:p>
        </p:txBody>
      </p:sp>
      <p:sp>
        <p:nvSpPr>
          <p:cNvPr id="5" name="Date Placeholder 4">
            <a:extLst>
              <a:ext uri="{FF2B5EF4-FFF2-40B4-BE49-F238E27FC236}">
                <a16:creationId xmlns:a16="http://schemas.microsoft.com/office/drawing/2014/main" id="{07F36A86-601E-4642-A8ED-D795AB6CDA15}"/>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3316817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pPr/>
              <a:t>18</a:t>
            </a:fld>
            <a:endParaRPr lang="en-US" dirty="0"/>
          </a:p>
        </p:txBody>
      </p:sp>
      <p:sp>
        <p:nvSpPr>
          <p:cNvPr id="3" name="Text Placeholder 2"/>
          <p:cNvSpPr>
            <a:spLocks noGrp="1"/>
          </p:cNvSpPr>
          <p:nvPr>
            <p:ph type="body" sz="quarter" idx="13"/>
          </p:nvPr>
        </p:nvSpPr>
        <p:spPr>
          <a:xfrm>
            <a:off x="232235" y="1220725"/>
            <a:ext cx="8525910" cy="4992650"/>
          </a:xfrm>
        </p:spPr>
        <p:txBody>
          <a:bodyPr/>
          <a:lstStyle/>
          <a:p>
            <a:r>
              <a:rPr lang="en-US" sz="2400" dirty="0">
                <a:latin typeface="Arial" panose="020B0604020202020204" pitchFamily="34" charset="0"/>
                <a:cs typeface="Arial" panose="020B0604020202020204" pitchFamily="34" charset="0"/>
              </a:rPr>
              <a:t>Continue transfers to proscribed destinations under ITAR 126.1, but clarify not to any persons/entities who are citizens/nationals of those destinations</a:t>
            </a:r>
          </a:p>
          <a:p>
            <a:r>
              <a:rPr lang="en-US" sz="2400" dirty="0">
                <a:latin typeface="Arial" panose="020B0604020202020204" pitchFamily="34" charset="0"/>
                <a:cs typeface="Arial" panose="020B0604020202020204" pitchFamily="34" charset="0"/>
              </a:rPr>
              <a:t>Retain the requirement to report to DDTC (Licensing vice Compliance) when items are transferred outside the exemption’s authority and/or cannot be returned to the U.S. </a:t>
            </a:r>
          </a:p>
          <a:p>
            <a:pPr lvl="1"/>
            <a:r>
              <a:rPr lang="en-US" sz="2400" dirty="0">
                <a:latin typeface="Arial" panose="020B0604020202020204" pitchFamily="34" charset="0"/>
                <a:cs typeface="Arial" panose="020B0604020202020204" pitchFamily="34" charset="0"/>
              </a:rPr>
              <a:t>DTAG recommends that ITAR registrants (due to their pre-existing compliance obligations and regular contact with DDTC):</a:t>
            </a:r>
          </a:p>
          <a:p>
            <a:pPr lvl="2"/>
            <a:r>
              <a:rPr lang="en-US" sz="1800" dirty="0">
                <a:latin typeface="Arial" panose="020B0604020202020204" pitchFamily="34" charset="0"/>
                <a:cs typeface="Arial" panose="020B0604020202020204" pitchFamily="34" charset="0"/>
              </a:rPr>
              <a:t>Be permitted to satisfy this requirement via aggregated semi-annual or annual reporting similar to Canadian exemption  </a:t>
            </a:r>
          </a:p>
          <a:p>
            <a:pPr lvl="2"/>
            <a:r>
              <a:rPr lang="en-US" sz="1800" dirty="0">
                <a:latin typeface="Arial" panose="020B0604020202020204" pitchFamily="34" charset="0"/>
                <a:cs typeface="Arial" panose="020B0604020202020204" pitchFamily="34" charset="0"/>
              </a:rPr>
              <a:t>Be permitted to retain records in lieu of reporting, for items not returnable due to being consumed, expended or destroyed during use (or due to deterioration)</a:t>
            </a:r>
          </a:p>
        </p:txBody>
      </p:sp>
      <p:sp>
        <p:nvSpPr>
          <p:cNvPr id="4" name="Title 3"/>
          <p:cNvSpPr>
            <a:spLocks noGrp="1"/>
          </p:cNvSpPr>
          <p:nvPr>
            <p:ph type="title"/>
          </p:nvPr>
        </p:nvSpPr>
        <p:spPr>
          <a:xfrm>
            <a:off x="385854" y="433410"/>
            <a:ext cx="7615145" cy="633390"/>
          </a:xfrm>
        </p:spPr>
        <p:txBody>
          <a:bodyPr/>
          <a:lstStyle/>
          <a:p>
            <a:pPr lvl="1"/>
            <a:r>
              <a:rPr lang="en-US" altLang="en-US" sz="3600" b="1" dirty="0">
                <a:latin typeface="Arial" panose="020B0604020202020204" pitchFamily="34" charset="0"/>
                <a:ea typeface="ＭＳ Ｐゴシック" pitchFamily="34" charset="-128"/>
                <a:cs typeface="Arial" panose="020B0604020202020204" pitchFamily="34" charset="0"/>
              </a:rPr>
              <a:t>DTAG Recommendations (cont.)</a:t>
            </a:r>
          </a:p>
        </p:txBody>
      </p:sp>
      <p:sp>
        <p:nvSpPr>
          <p:cNvPr id="5" name="Date Placeholder 4">
            <a:extLst>
              <a:ext uri="{FF2B5EF4-FFF2-40B4-BE49-F238E27FC236}">
                <a16:creationId xmlns:a16="http://schemas.microsoft.com/office/drawing/2014/main" id="{FC265681-5EE1-498F-8556-9F103EFBB194}"/>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3470074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pPr/>
              <a:t>19</a:t>
            </a:fld>
            <a:endParaRPr lang="en-US" dirty="0"/>
          </a:p>
        </p:txBody>
      </p:sp>
      <p:sp>
        <p:nvSpPr>
          <p:cNvPr id="3" name="Text Placeholder 2"/>
          <p:cNvSpPr>
            <a:spLocks noGrp="1"/>
          </p:cNvSpPr>
          <p:nvPr>
            <p:ph type="body" sz="quarter" idx="13"/>
          </p:nvPr>
        </p:nvSpPr>
        <p:spPr>
          <a:xfrm>
            <a:off x="347450" y="1201510"/>
            <a:ext cx="8641125" cy="5031056"/>
          </a:xfrm>
        </p:spPr>
        <p:txBody>
          <a:bodyPr/>
          <a:lstStyle/>
          <a:p>
            <a:pPr marL="0" indent="0">
              <a:buNone/>
            </a:pPr>
            <a:r>
              <a:rPr lang="en-US" sz="1600" b="1" dirty="0">
                <a:latin typeface="Arial" panose="020B0604020202020204" pitchFamily="34" charset="0"/>
                <a:cs typeface="Arial" panose="020B0604020202020204" pitchFamily="34" charset="0"/>
              </a:rPr>
              <a:t>123.17 Exemption for personal protective equipment</a:t>
            </a:r>
          </a:p>
          <a:p>
            <a:pPr marL="0" indent="0">
              <a:buNone/>
            </a:pPr>
            <a:r>
              <a:rPr lang="en-US" sz="1400" b="1" dirty="0">
                <a:latin typeface="Arial" panose="020B0604020202020204" pitchFamily="34" charset="0"/>
                <a:cs typeface="Arial" panose="020B0604020202020204" pitchFamily="34" charset="0"/>
              </a:rPr>
              <a:t>(a) </a:t>
            </a:r>
            <a:r>
              <a:rPr lang="en-US" sz="1400" b="1" i="1" dirty="0">
                <a:latin typeface="Arial" panose="020B0604020202020204" pitchFamily="34" charset="0"/>
                <a:cs typeface="Arial" panose="020B0604020202020204" pitchFamily="34" charset="0"/>
              </a:rPr>
              <a:t>Support of the U.S. Government</a:t>
            </a:r>
            <a:r>
              <a:rPr lang="en-US" sz="1400" dirty="0">
                <a:latin typeface="Arial" panose="020B0604020202020204" pitchFamily="34" charset="0"/>
                <a:cs typeface="Arial" panose="020B0604020202020204" pitchFamily="34" charset="0"/>
              </a:rPr>
              <a:t>. A license is not required for the temporary export of personal protective equipment (PPE) on the U.S. Munitions List, </a:t>
            </a:r>
            <a:r>
              <a:rPr lang="en-US" sz="1400" b="1" dirty="0">
                <a:latin typeface="Arial" panose="020B0604020202020204" pitchFamily="34" charset="0"/>
                <a:cs typeface="Arial" panose="020B0604020202020204" pitchFamily="34" charset="0"/>
              </a:rPr>
              <a:t>including to proscribed destinations under§126.1 of this subchapter (but not to any persons subject to the prohibitions in that section)</a:t>
            </a:r>
            <a:r>
              <a:rPr lang="en-US" sz="1400" dirty="0">
                <a:latin typeface="Arial" panose="020B0604020202020204" pitchFamily="34" charset="0"/>
                <a:cs typeface="Arial" panose="020B0604020202020204" pitchFamily="34" charset="0"/>
              </a:rPr>
              <a:t>, by a U.S. person (§120.15), or a </a:t>
            </a:r>
            <a:r>
              <a:rPr lang="en-US" sz="1400" b="1" dirty="0">
                <a:latin typeface="Arial" panose="020B0604020202020204" pitchFamily="34" charset="0"/>
                <a:cs typeface="Arial" panose="020B0604020202020204" pitchFamily="34" charset="0"/>
              </a:rPr>
              <a:t>foreign person employee of a U.S. person</a:t>
            </a:r>
            <a:r>
              <a:rPr lang="en-US" sz="1400" dirty="0">
                <a:latin typeface="Arial" panose="020B0604020202020204" pitchFamily="34" charset="0"/>
                <a:cs typeface="Arial" panose="020B0604020202020204" pitchFamily="34" charset="0"/>
              </a:rPr>
              <a:t>, provided:</a:t>
            </a:r>
          </a:p>
          <a:p>
            <a:pPr marL="400050" lvl="1" indent="0">
              <a:buNone/>
            </a:pPr>
            <a:endParaRPr lang="en-US" sz="800" dirty="0">
              <a:latin typeface="Arial" panose="020B0604020202020204" pitchFamily="34" charset="0"/>
              <a:cs typeface="Arial" panose="020B0604020202020204" pitchFamily="34" charset="0"/>
            </a:endParaRPr>
          </a:p>
          <a:p>
            <a:pPr lvl="1" indent="-342900">
              <a:buAutoNum type="arabicParenBoth"/>
            </a:pPr>
            <a:r>
              <a:rPr lang="en-US" sz="1400" dirty="0">
                <a:latin typeface="Arial" panose="020B0604020202020204" pitchFamily="34" charset="0"/>
                <a:cs typeface="Arial" panose="020B0604020202020204" pitchFamily="34" charset="0"/>
              </a:rPr>
              <a:t>   The items are for the exclusive use of an individual who is a U.S. person (§120.15), or a foreign </a:t>
            </a:r>
          </a:p>
          <a:p>
            <a:pPr marL="400050" lvl="1" indent="0">
              <a:buNone/>
            </a:pPr>
            <a:r>
              <a:rPr lang="en-US" sz="1400" dirty="0">
                <a:latin typeface="Arial" panose="020B0604020202020204" pitchFamily="34" charset="0"/>
                <a:cs typeface="Arial" panose="020B0604020202020204" pitchFamily="34" charset="0"/>
              </a:rPr>
              <a:t>	person employee of a U.S. person; and</a:t>
            </a:r>
          </a:p>
          <a:p>
            <a:pPr marL="400050" lvl="1" indent="0">
              <a:buNone/>
            </a:pPr>
            <a:r>
              <a:rPr lang="en-US" sz="1400" dirty="0">
                <a:latin typeface="Arial" panose="020B0604020202020204" pitchFamily="34" charset="0"/>
                <a:cs typeface="Arial" panose="020B0604020202020204" pitchFamily="34" charset="0"/>
              </a:rPr>
              <a:t>(2)	Items are limited to </a:t>
            </a:r>
            <a:r>
              <a:rPr lang="en-US" sz="1400" b="1" dirty="0">
                <a:latin typeface="Arial" panose="020B0604020202020204" pitchFamily="34" charset="0"/>
                <a:cs typeface="Arial" panose="020B0604020202020204" pitchFamily="34" charset="0"/>
              </a:rPr>
              <a:t>U.S. Munitions List Categories X and XIV</a:t>
            </a:r>
            <a:r>
              <a:rPr lang="en-US" sz="1400" dirty="0">
                <a:latin typeface="Arial" panose="020B0604020202020204" pitchFamily="34" charset="0"/>
                <a:cs typeface="Arial" panose="020B0604020202020204" pitchFamily="34" charset="0"/>
              </a:rPr>
              <a:t>; and</a:t>
            </a:r>
            <a:endParaRPr lang="en-US" sz="1400" b="1" dirty="0">
              <a:latin typeface="Arial" panose="020B0604020202020204" pitchFamily="34" charset="0"/>
              <a:cs typeface="Arial" panose="020B0604020202020204" pitchFamily="34" charset="0"/>
            </a:endParaRPr>
          </a:p>
          <a:p>
            <a:pPr lvl="1" indent="-342900">
              <a:buAutoNum type="arabicParenBoth" startAt="3"/>
            </a:pPr>
            <a:r>
              <a:rPr lang="en-US" sz="1400" dirty="0">
                <a:latin typeface="Arial" panose="020B0604020202020204" pitchFamily="34" charset="0"/>
                <a:cs typeface="Arial" panose="020B0604020202020204" pitchFamily="34" charset="0"/>
              </a:rPr>
              <a:t>   The items are for use at the </a:t>
            </a:r>
            <a:r>
              <a:rPr lang="en-US" sz="1400" b="1" dirty="0">
                <a:latin typeface="Arial" panose="020B0604020202020204" pitchFamily="34" charset="0"/>
                <a:cs typeface="Arial" panose="020B0604020202020204" pitchFamily="34" charset="0"/>
              </a:rPr>
              <a:t>official written request or directive of the U.S. Government </a:t>
            </a:r>
            <a:r>
              <a:rPr lang="en-US" sz="1400" dirty="0">
                <a:latin typeface="Arial" panose="020B0604020202020204" pitchFamily="34" charset="0"/>
                <a:cs typeface="Arial" panose="020B0604020202020204" pitchFamily="34" charset="0"/>
              </a:rPr>
              <a:t>as identified in a valid U.S. Government contract, subcontract, task order or official policy directive</a:t>
            </a:r>
            <a:r>
              <a:rPr lang="en-US" sz="1400" b="1" dirty="0">
                <a:latin typeface="Arial" panose="020B0604020202020204" pitchFamily="34" charset="0"/>
                <a:cs typeface="Arial" panose="020B0604020202020204" pitchFamily="34" charset="0"/>
              </a:rPr>
              <a:t>.</a:t>
            </a:r>
            <a:endParaRPr lang="en-US" sz="1400" dirty="0">
              <a:latin typeface="Arial" panose="020B0604020202020204" pitchFamily="34" charset="0"/>
              <a:cs typeface="Arial" panose="020B0604020202020204" pitchFamily="34" charset="0"/>
            </a:endParaRPr>
          </a:p>
          <a:p>
            <a:pPr marL="400050" lvl="1" indent="0">
              <a:buNone/>
            </a:pPr>
            <a:endParaRPr lang="en-US" sz="800" dirty="0">
              <a:latin typeface="Arial" panose="020B0604020202020204" pitchFamily="34" charset="0"/>
              <a:cs typeface="Arial" panose="020B0604020202020204" pitchFamily="34" charset="0"/>
            </a:endParaRPr>
          </a:p>
          <a:p>
            <a:pPr marL="0" indent="0">
              <a:buNone/>
            </a:pPr>
            <a:r>
              <a:rPr lang="en-US" sz="1400" b="1" dirty="0">
                <a:latin typeface="Arial" panose="020B0604020202020204" pitchFamily="34" charset="0"/>
                <a:cs typeface="Arial" panose="020B0604020202020204" pitchFamily="34" charset="0"/>
              </a:rPr>
              <a:t>(b) </a:t>
            </a:r>
            <a:r>
              <a:rPr lang="en-US" sz="1400" b="1" i="1" dirty="0">
                <a:latin typeface="Arial" panose="020B0604020202020204" pitchFamily="34" charset="0"/>
                <a:cs typeface="Arial" panose="020B0604020202020204" pitchFamily="34" charset="0"/>
              </a:rPr>
              <a:t>Other Scenarios</a:t>
            </a:r>
            <a:r>
              <a:rPr lang="en-US" sz="1400" dirty="0">
                <a:latin typeface="Arial" panose="020B0604020202020204" pitchFamily="34" charset="0"/>
                <a:cs typeface="Arial" panose="020B0604020202020204" pitchFamily="34" charset="0"/>
              </a:rPr>
              <a:t>. A license is not required for the temporary export of personal protective equipment (PPE) identified on the U.S. Munitions List, including to proscribed destinations under§126.1 of this subchapter (but not to any persons subject to the prohibitions in that section), by a U.S. person (§120.15), or a foreign person employee of a U.S. person, provided:</a:t>
            </a:r>
          </a:p>
          <a:p>
            <a:pPr marL="0" indent="0">
              <a:buNone/>
            </a:pPr>
            <a:endParaRPr lang="en-US" sz="800" dirty="0">
              <a:latin typeface="Arial" panose="020B0604020202020204" pitchFamily="34" charset="0"/>
              <a:cs typeface="Arial" panose="020B0604020202020204" pitchFamily="34" charset="0"/>
            </a:endParaRPr>
          </a:p>
          <a:p>
            <a:pPr lvl="1" indent="-342900">
              <a:buAutoNum type="arabicParenBoth"/>
            </a:pPr>
            <a:r>
              <a:rPr lang="en-US" sz="1400" dirty="0">
                <a:latin typeface="Arial" panose="020B0604020202020204" pitchFamily="34" charset="0"/>
                <a:cs typeface="Arial" panose="020B0604020202020204" pitchFamily="34" charset="0"/>
              </a:rPr>
              <a:t>The items are for the exclusive use of an individual who is a U.S. person (§120.15), or a foreign person employee of a U.S. person; and </a:t>
            </a:r>
          </a:p>
          <a:p>
            <a:pPr lvl="1" indent="-342900">
              <a:buAutoNum type="arabicParenBoth"/>
            </a:pPr>
            <a:r>
              <a:rPr lang="en-US" sz="1400" dirty="0">
                <a:latin typeface="Arial" panose="020B0604020202020204" pitchFamily="34" charset="0"/>
                <a:cs typeface="Arial" panose="020B0604020202020204" pitchFamily="34" charset="0"/>
              </a:rPr>
              <a:t>Items are limited to </a:t>
            </a:r>
            <a:r>
              <a:rPr lang="en-US" sz="1400" b="1" dirty="0">
                <a:latin typeface="Arial" panose="020B0604020202020204" pitchFamily="34" charset="0"/>
                <a:cs typeface="Arial" panose="020B0604020202020204" pitchFamily="34" charset="0"/>
              </a:rPr>
              <a:t>U.S. Munitions List Categories X(a)(1), X(a)(6) and XIV(f)(4)</a:t>
            </a:r>
            <a:r>
              <a:rPr lang="en-US" sz="1400" dirty="0">
                <a:latin typeface="Arial" panose="020B0604020202020204" pitchFamily="34" charset="0"/>
                <a:cs typeface="Arial" panose="020B0604020202020204" pitchFamily="34" charset="0"/>
              </a:rPr>
              <a:t>; and</a:t>
            </a:r>
          </a:p>
          <a:p>
            <a:pPr marL="400050" lvl="1" indent="0">
              <a:buNone/>
            </a:pPr>
            <a:r>
              <a:rPr lang="en-US" sz="1400" dirty="0">
                <a:latin typeface="Arial" panose="020B0604020202020204" pitchFamily="34" charset="0"/>
                <a:cs typeface="Arial" panose="020B0604020202020204" pitchFamily="34" charset="0"/>
              </a:rPr>
              <a:t>(3)   The items comprise a </a:t>
            </a:r>
            <a:r>
              <a:rPr lang="en-US" sz="1400" b="1" dirty="0">
                <a:latin typeface="Arial" panose="020B0604020202020204" pitchFamily="34" charset="0"/>
                <a:cs typeface="Arial" panose="020B0604020202020204" pitchFamily="34" charset="0"/>
              </a:rPr>
              <a:t>single set of PPE usable by an individual, plus a single set of spares</a:t>
            </a:r>
            <a:r>
              <a:rPr lang="en-US" sz="1400" dirty="0">
                <a:latin typeface="Arial" panose="020B0604020202020204" pitchFamily="34" charset="0"/>
                <a:cs typeface="Arial" panose="020B0604020202020204" pitchFamily="34" charset="0"/>
              </a:rPr>
              <a:t>.</a:t>
            </a:r>
          </a:p>
        </p:txBody>
      </p:sp>
      <p:sp>
        <p:nvSpPr>
          <p:cNvPr id="4" name="Title 3"/>
          <p:cNvSpPr>
            <a:spLocks noGrp="1"/>
          </p:cNvSpPr>
          <p:nvPr>
            <p:ph type="title"/>
          </p:nvPr>
        </p:nvSpPr>
        <p:spPr>
          <a:xfrm>
            <a:off x="457200" y="433410"/>
            <a:ext cx="7543800" cy="633390"/>
          </a:xfrm>
        </p:spPr>
        <p:txBody>
          <a:bodyPr/>
          <a:lstStyle/>
          <a:p>
            <a:r>
              <a:rPr lang="en-US" sz="3600" b="1" dirty="0">
                <a:latin typeface="Arial" panose="020B0604020202020204" pitchFamily="34" charset="0"/>
                <a:cs typeface="Arial" panose="020B0604020202020204" pitchFamily="34" charset="0"/>
              </a:rPr>
              <a:t>Proposed Language</a:t>
            </a:r>
          </a:p>
        </p:txBody>
      </p:sp>
      <p:sp>
        <p:nvSpPr>
          <p:cNvPr id="5" name="Date Placeholder 4">
            <a:extLst>
              <a:ext uri="{FF2B5EF4-FFF2-40B4-BE49-F238E27FC236}">
                <a16:creationId xmlns:a16="http://schemas.microsoft.com/office/drawing/2014/main" id="{736DF85B-09A4-4E38-B584-5183FC4E5F6B}"/>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159336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3"/>
          <p:cNvSpPr txBox="1">
            <a:spLocks noChangeArrowheads="1"/>
          </p:cNvSpPr>
          <p:nvPr/>
        </p:nvSpPr>
        <p:spPr bwMode="auto">
          <a:xfrm>
            <a:off x="457201" y="1316725"/>
            <a:ext cx="8185730" cy="4639531"/>
          </a:xfrm>
          <a:prstGeom prst="rect">
            <a:avLst/>
          </a:prstGeom>
          <a:noFill/>
          <a:ln w="9525">
            <a:noFill/>
            <a:miter lim="800000"/>
            <a:headEnd/>
            <a:tailEnd/>
          </a:ln>
        </p:spPr>
        <p:txBody>
          <a:bodyPr wrap="square">
            <a:spAutoFit/>
          </a:bodyPr>
          <a:lstStyle/>
          <a:p>
            <a:r>
              <a:rPr lang="en-US" dirty="0"/>
              <a:t>1:00 – 1:45pm - Welcome and Introductory Remarks</a:t>
            </a:r>
          </a:p>
          <a:p>
            <a:pPr lvl="1"/>
            <a:r>
              <a:rPr lang="en-US" dirty="0"/>
              <a:t>	DTAG Chair, Andrea Fekkes Dynes</a:t>
            </a:r>
          </a:p>
          <a:p>
            <a:pPr lvl="1"/>
            <a:r>
              <a:rPr lang="en-US" dirty="0"/>
              <a:t>	State Dept, Dep. Asst. Sec., Michael F. Miller</a:t>
            </a:r>
          </a:p>
          <a:p>
            <a:r>
              <a:rPr lang="en-US" dirty="0"/>
              <a:t>1:45 – 2:30pm -  Working Group #1 </a:t>
            </a:r>
          </a:p>
          <a:p>
            <a:r>
              <a:rPr lang="en-US" dirty="0"/>
              <a:t>	Personal Protective Equipment</a:t>
            </a:r>
            <a:endParaRPr lang="en-US" i="1" dirty="0"/>
          </a:p>
          <a:p>
            <a:r>
              <a:rPr lang="en-US" dirty="0"/>
              <a:t>2:30 – 3:15pm -  Working Group #2 </a:t>
            </a:r>
          </a:p>
          <a:p>
            <a:r>
              <a:rPr lang="en-US" dirty="0"/>
              <a:t>	Part 130 Reporting</a:t>
            </a:r>
            <a:endParaRPr lang="en-US" i="1" dirty="0"/>
          </a:p>
          <a:p>
            <a:r>
              <a:rPr lang="en-US" dirty="0"/>
              <a:t>3:15 – 3:30pm -  Break </a:t>
            </a:r>
          </a:p>
          <a:p>
            <a:r>
              <a:rPr lang="en-US" dirty="0"/>
              <a:t>3:30 – 4:15pm -  Working Group #3 </a:t>
            </a:r>
          </a:p>
          <a:p>
            <a:r>
              <a:rPr lang="en-US" dirty="0"/>
              <a:t>	Compliance Requirements</a:t>
            </a:r>
            <a:endParaRPr lang="en-US" i="1" dirty="0"/>
          </a:p>
          <a:p>
            <a:r>
              <a:rPr lang="en-US" dirty="0"/>
              <a:t>4:15 – 4:30pm – Part 125.4(b)(9) Micro-Tasking Review</a:t>
            </a:r>
          </a:p>
          <a:p>
            <a:r>
              <a:rPr lang="en-US" dirty="0"/>
              <a:t>4:30 – 5:00pm -  Wrap Up/Closing Remarks</a:t>
            </a:r>
          </a:p>
        </p:txBody>
      </p:sp>
      <p:sp>
        <p:nvSpPr>
          <p:cNvPr id="16386" name="Title 3"/>
          <p:cNvSpPr txBox="1">
            <a:spLocks/>
          </p:cNvSpPr>
          <p:nvPr/>
        </p:nvSpPr>
        <p:spPr bwMode="auto">
          <a:xfrm>
            <a:off x="25400" y="447159"/>
            <a:ext cx="8229600" cy="762000"/>
          </a:xfrm>
          <a:prstGeom prst="rect">
            <a:avLst/>
          </a:prstGeom>
          <a:noFill/>
          <a:ln w="9525">
            <a:noFill/>
            <a:miter lim="800000"/>
            <a:headEnd/>
            <a:tailEnd/>
          </a:ln>
        </p:spPr>
        <p:txBody>
          <a:bodyPr/>
          <a:lstStyle/>
          <a:p>
            <a:pPr algn="ctr"/>
            <a:r>
              <a:rPr lang="en-US" sz="3600" b="1" dirty="0"/>
              <a:t>Agenda</a:t>
            </a:r>
          </a:p>
        </p:txBody>
      </p:sp>
      <p:sp>
        <p:nvSpPr>
          <p:cNvPr id="2" name="Slide Number Placeholder 1"/>
          <p:cNvSpPr>
            <a:spLocks noGrp="1"/>
          </p:cNvSpPr>
          <p:nvPr>
            <p:ph type="sldNum" sz="quarter" idx="12"/>
          </p:nvPr>
        </p:nvSpPr>
        <p:spPr/>
        <p:txBody>
          <a:bodyPr/>
          <a:lstStyle/>
          <a:p>
            <a:pPr>
              <a:defRPr/>
            </a:pPr>
            <a:fld id="{2D274F07-B828-4BA3-84F4-83379BC76ABD}" type="slidenum">
              <a:rPr lang="en-US" smtClean="0"/>
              <a:pPr>
                <a:defRPr/>
              </a:pPr>
              <a:t>2</a:t>
            </a:fld>
            <a:endParaRPr lang="en-US" dirty="0"/>
          </a:p>
        </p:txBody>
      </p:sp>
      <p:sp>
        <p:nvSpPr>
          <p:cNvPr id="3" name="Date Placeholder 2">
            <a:extLst>
              <a:ext uri="{FF2B5EF4-FFF2-40B4-BE49-F238E27FC236}">
                <a16:creationId xmlns:a16="http://schemas.microsoft.com/office/drawing/2014/main" id="{2E407906-C035-4657-B57E-0636D7A2C3A8}"/>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40834368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pPr/>
              <a:t>20</a:t>
            </a:fld>
            <a:endParaRPr lang="en-US" dirty="0"/>
          </a:p>
        </p:txBody>
      </p:sp>
      <p:sp>
        <p:nvSpPr>
          <p:cNvPr id="3" name="Text Placeholder 2"/>
          <p:cNvSpPr>
            <a:spLocks noGrp="1"/>
          </p:cNvSpPr>
          <p:nvPr>
            <p:ph type="body" sz="quarter" idx="13"/>
          </p:nvPr>
        </p:nvSpPr>
        <p:spPr>
          <a:xfrm>
            <a:off x="385855" y="1393535"/>
            <a:ext cx="8300945" cy="4762790"/>
          </a:xfrm>
        </p:spPr>
        <p:txBody>
          <a:bodyPr>
            <a:normAutofit/>
          </a:bodyPr>
          <a:lstStyle/>
          <a:p>
            <a:pPr marL="0" indent="0">
              <a:buNone/>
            </a:pPr>
            <a:r>
              <a:rPr lang="en-US" sz="1400" b="1" dirty="0">
                <a:latin typeface="Arial" panose="020B0604020202020204" pitchFamily="34" charset="0"/>
                <a:cs typeface="Arial" panose="020B0604020202020204" pitchFamily="34" charset="0"/>
              </a:rPr>
              <a:t>(c) </a:t>
            </a:r>
            <a:r>
              <a:rPr lang="en-US" sz="1400" b="1" i="1" dirty="0">
                <a:latin typeface="Arial" panose="020B0604020202020204" pitchFamily="34" charset="0"/>
                <a:cs typeface="Arial" panose="020B0604020202020204" pitchFamily="34" charset="0"/>
              </a:rPr>
              <a:t>Reexports and Retransfers</a:t>
            </a:r>
            <a:r>
              <a:rPr lang="en-US" sz="1400" b="1" dirty="0">
                <a:latin typeface="Arial" panose="020B0604020202020204" pitchFamily="34" charset="0"/>
                <a:cs typeface="Arial" panose="020B0604020202020204" pitchFamily="34" charset="0"/>
              </a:rPr>
              <a:t>. </a:t>
            </a:r>
          </a:p>
          <a:p>
            <a:pPr marL="0" indent="0">
              <a:buNone/>
            </a:pPr>
            <a:r>
              <a:rPr lang="en-US" sz="1400" b="1" dirty="0">
                <a:latin typeface="Arial" panose="020B0604020202020204" pitchFamily="34" charset="0"/>
                <a:cs typeface="Arial" panose="020B0604020202020204" pitchFamily="34" charset="0"/>
              </a:rPr>
              <a:t>Temporary reexports and retransfers of PPE temporarily exported pursuant to this subchapter </a:t>
            </a:r>
            <a:r>
              <a:rPr lang="en-US" sz="1400" dirty="0">
                <a:latin typeface="Arial" panose="020B0604020202020204" pitchFamily="34" charset="0"/>
                <a:cs typeface="Arial" panose="020B0604020202020204" pitchFamily="34" charset="0"/>
              </a:rPr>
              <a:t>are permitted </a:t>
            </a:r>
            <a:r>
              <a:rPr lang="en-US" sz="1400" b="1" dirty="0">
                <a:latin typeface="Arial" panose="020B0604020202020204" pitchFamily="34" charset="0"/>
                <a:cs typeface="Arial" panose="020B0604020202020204" pitchFamily="34" charset="0"/>
              </a:rPr>
              <a:t>to U.S. persons (§120.15), or a foreign person employee of a U.S. person</a:t>
            </a:r>
            <a:r>
              <a:rPr lang="en-US" sz="1400" dirty="0">
                <a:latin typeface="Arial" panose="020B0604020202020204" pitchFamily="34" charset="0"/>
                <a:cs typeface="Arial" panose="020B0604020202020204" pitchFamily="34" charset="0"/>
              </a:rPr>
              <a:t>, without a license provided the recipient retains effective control of the PPE and complies with the requirements of this section.</a:t>
            </a:r>
          </a:p>
          <a:p>
            <a:endParaRPr lang="en-US" sz="1500" dirty="0">
              <a:latin typeface="Arial" panose="020B0604020202020204" pitchFamily="34" charset="0"/>
              <a:cs typeface="Arial" panose="020B0604020202020204" pitchFamily="34" charset="0"/>
            </a:endParaRPr>
          </a:p>
          <a:p>
            <a:pPr marL="0" indent="0">
              <a:buNone/>
            </a:pPr>
            <a:r>
              <a:rPr lang="en-US" sz="1400" b="1" dirty="0">
                <a:latin typeface="Arial" panose="020B0604020202020204" pitchFamily="34" charset="0"/>
                <a:cs typeface="Arial" panose="020B0604020202020204" pitchFamily="34" charset="0"/>
              </a:rPr>
              <a:t>(d) </a:t>
            </a:r>
            <a:r>
              <a:rPr lang="en-US" sz="1400" b="1" i="1" dirty="0">
                <a:latin typeface="Arial" panose="020B0604020202020204" pitchFamily="34" charset="0"/>
                <a:cs typeface="Arial" panose="020B0604020202020204" pitchFamily="34" charset="0"/>
              </a:rPr>
              <a:t>Filing and Reporting of Export Information</a:t>
            </a:r>
            <a:r>
              <a:rPr lang="en-US" sz="1400" dirty="0">
                <a:latin typeface="Arial" panose="020B0604020202020204" pitchFamily="34" charset="0"/>
                <a:cs typeface="Arial" panose="020B0604020202020204" pitchFamily="34" charset="0"/>
              </a:rPr>
              <a:t>. </a:t>
            </a:r>
          </a:p>
          <a:p>
            <a:pPr marL="0" indent="0">
              <a:buNone/>
            </a:pPr>
            <a:endParaRPr lang="en-US" sz="1500" dirty="0">
              <a:latin typeface="Arial" panose="020B0604020202020204" pitchFamily="34" charset="0"/>
              <a:cs typeface="Arial" panose="020B0604020202020204" pitchFamily="34" charset="0"/>
            </a:endParaRPr>
          </a:p>
          <a:p>
            <a:pPr marL="514350" indent="-514350">
              <a:buAutoNum type="arabicParenBoth"/>
            </a:pPr>
            <a:r>
              <a:rPr lang="en-US" sz="1400" i="1" dirty="0">
                <a:latin typeface="Arial" panose="020B0604020202020204" pitchFamily="34" charset="0"/>
                <a:cs typeface="Arial" panose="020B0604020202020204" pitchFamily="34" charset="0"/>
              </a:rPr>
              <a:t>Shipments of PPE</a:t>
            </a:r>
            <a:r>
              <a:rPr lang="en-US" sz="1400" dirty="0">
                <a:latin typeface="Arial" panose="020B0604020202020204" pitchFamily="34" charset="0"/>
                <a:cs typeface="Arial" panose="020B0604020202020204" pitchFamily="34" charset="0"/>
              </a:rPr>
              <a:t>. PPE </a:t>
            </a:r>
            <a:r>
              <a:rPr lang="en-US" sz="1400" b="1" dirty="0">
                <a:latin typeface="Arial" panose="020B0604020202020204" pitchFamily="34" charset="0"/>
                <a:cs typeface="Arial" panose="020B0604020202020204" pitchFamily="34" charset="0"/>
              </a:rPr>
              <a:t>may be shipped pursuant to this section</a:t>
            </a:r>
            <a:r>
              <a:rPr lang="en-US" sz="1400" dirty="0">
                <a:latin typeface="Arial" panose="020B0604020202020204" pitchFamily="34" charset="0"/>
                <a:cs typeface="Arial" panose="020B0604020202020204" pitchFamily="34" charset="0"/>
              </a:rPr>
              <a:t>. When shipping PPE from the United States, the filing of export information through CBP’s electronic system(s) must be made per §123.22 of this subchapter. Invoices for PPE shipments pursuant to this section must be annotated: “This shipment is authorized for export pursuant to 22 CFR 123.17.” </a:t>
            </a:r>
          </a:p>
          <a:p>
            <a:pPr marL="514350" indent="-514350">
              <a:buAutoNum type="arabicParenBoth"/>
            </a:pPr>
            <a:endParaRPr lang="en-US" sz="1400" dirty="0">
              <a:latin typeface="Arial" panose="020B0604020202020204" pitchFamily="34" charset="0"/>
              <a:cs typeface="Arial" panose="020B0604020202020204" pitchFamily="34" charset="0"/>
            </a:endParaRPr>
          </a:p>
          <a:p>
            <a:pPr marL="514350" indent="-514350">
              <a:buAutoNum type="arabicParenBoth"/>
            </a:pPr>
            <a:r>
              <a:rPr lang="en-US" sz="1400" i="1" dirty="0">
                <a:latin typeface="Arial" panose="020B0604020202020204" pitchFamily="34" charset="0"/>
                <a:cs typeface="Arial" panose="020B0604020202020204" pitchFamily="34" charset="0"/>
              </a:rPr>
              <a:t>Exported with Personal Effects</a:t>
            </a:r>
            <a:r>
              <a:rPr lang="en-US" sz="1400" dirty="0">
                <a:latin typeface="Arial" panose="020B0604020202020204" pitchFamily="34" charset="0"/>
                <a:cs typeface="Arial" panose="020B0604020202020204" pitchFamily="34" charset="0"/>
              </a:rPr>
              <a:t>. When PPE is not shipped but is exported, reexported or retransferred pursuant to this section with an individual’s baggage or effects, whether accompanied or unaccompanied, the individual must carry a letter documenting use of the exemption for the transfer. </a:t>
            </a:r>
          </a:p>
          <a:p>
            <a:pPr marL="914400" lvl="2" indent="0">
              <a:buNone/>
            </a:pPr>
            <a:endParaRPr lang="en-US" dirty="0">
              <a:latin typeface="Arial" panose="020B0604020202020204" pitchFamily="34" charset="0"/>
              <a:cs typeface="Arial" panose="020B0604020202020204" pitchFamily="34" charset="0"/>
            </a:endParaRPr>
          </a:p>
          <a:p>
            <a:pPr lvl="2"/>
            <a:endParaRPr lang="en-US"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a:xfrm>
            <a:off x="457200" y="433410"/>
            <a:ext cx="7543800" cy="633390"/>
          </a:xfrm>
        </p:spPr>
        <p:txBody>
          <a:bodyPr/>
          <a:lstStyle/>
          <a:p>
            <a:r>
              <a:rPr lang="en-US" sz="3600" b="1" dirty="0">
                <a:latin typeface="Arial" panose="020B0604020202020204" pitchFamily="34" charset="0"/>
                <a:cs typeface="Arial" panose="020B0604020202020204" pitchFamily="34" charset="0"/>
              </a:rPr>
              <a:t>Proposed Language (cont.)</a:t>
            </a:r>
          </a:p>
        </p:txBody>
      </p:sp>
      <p:sp>
        <p:nvSpPr>
          <p:cNvPr id="5" name="Date Placeholder 4">
            <a:extLst>
              <a:ext uri="{FF2B5EF4-FFF2-40B4-BE49-F238E27FC236}">
                <a16:creationId xmlns:a16="http://schemas.microsoft.com/office/drawing/2014/main" id="{E13A5A95-E768-4673-99E2-F80D6D9447E1}"/>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1858743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pPr/>
              <a:t>21</a:t>
            </a:fld>
            <a:endParaRPr lang="en-US" dirty="0"/>
          </a:p>
        </p:txBody>
      </p:sp>
      <p:sp>
        <p:nvSpPr>
          <p:cNvPr id="3" name="Text Placeholder 2"/>
          <p:cNvSpPr>
            <a:spLocks noGrp="1"/>
          </p:cNvSpPr>
          <p:nvPr>
            <p:ph type="body" sz="quarter" idx="13"/>
          </p:nvPr>
        </p:nvSpPr>
        <p:spPr>
          <a:xfrm>
            <a:off x="457200" y="1278320"/>
            <a:ext cx="7993705" cy="4878005"/>
          </a:xfrm>
        </p:spPr>
        <p:txBody>
          <a:bodyPr>
            <a:noAutofit/>
          </a:bodyPr>
          <a:lstStyle/>
          <a:p>
            <a:pPr marL="0" indent="0">
              <a:buNone/>
            </a:pPr>
            <a:r>
              <a:rPr lang="en-US" sz="1400" b="1" dirty="0">
                <a:latin typeface="Arial" panose="020B0604020202020204" pitchFamily="34" charset="0"/>
                <a:cs typeface="Arial" panose="020B0604020202020204" pitchFamily="34" charset="0"/>
              </a:rPr>
              <a:t>(e) </a:t>
            </a:r>
            <a:r>
              <a:rPr lang="en-US" sz="1400" b="1" i="1" dirty="0">
                <a:latin typeface="Arial" panose="020B0604020202020204" pitchFamily="34" charset="0"/>
                <a:cs typeface="Arial" panose="020B0604020202020204" pitchFamily="34" charset="0"/>
              </a:rPr>
              <a:t>Record keeping and Reporting</a:t>
            </a:r>
            <a:r>
              <a:rPr lang="en-US" sz="1400" b="1" dirty="0">
                <a:latin typeface="Arial" panose="020B0604020202020204" pitchFamily="34" charset="0"/>
                <a:cs typeface="Arial" panose="020B0604020202020204" pitchFamily="34" charset="0"/>
              </a:rPr>
              <a:t>. </a:t>
            </a:r>
          </a:p>
          <a:p>
            <a:pPr>
              <a:buAutoNum type="arabicParenBoth"/>
            </a:pPr>
            <a:r>
              <a:rPr lang="en-US" sz="1400" dirty="0">
                <a:latin typeface="Arial" panose="020B0604020202020204" pitchFamily="34" charset="0"/>
                <a:cs typeface="Arial" panose="020B0604020202020204" pitchFamily="34" charset="0"/>
              </a:rPr>
              <a:t>The information required per §123.26 of this subchapter must be maintained for all instances of exemption use. This information should also </a:t>
            </a:r>
            <a:r>
              <a:rPr lang="en-US" sz="1400" b="1" dirty="0">
                <a:latin typeface="Arial" panose="020B0604020202020204" pitchFamily="34" charset="0"/>
                <a:cs typeface="Arial" panose="020B0604020202020204" pitchFamily="34" charset="0"/>
              </a:rPr>
              <a:t>document all instances of items reexported or retransferred to another person and/or not returned to the United States by the exporter</a:t>
            </a:r>
            <a:r>
              <a:rPr lang="en-US" sz="1400" dirty="0">
                <a:latin typeface="Arial" panose="020B0604020202020204" pitchFamily="34" charset="0"/>
                <a:cs typeface="Arial" panose="020B0604020202020204" pitchFamily="34" charset="0"/>
              </a:rPr>
              <a:t>.</a:t>
            </a:r>
          </a:p>
          <a:p>
            <a:pPr>
              <a:buAutoNum type="arabicParenBoth"/>
            </a:pPr>
            <a:endParaRPr lang="en-US" sz="1600" dirty="0">
              <a:latin typeface="Arial" panose="020B0604020202020204" pitchFamily="34" charset="0"/>
              <a:cs typeface="Arial" panose="020B0604020202020204" pitchFamily="34" charset="0"/>
            </a:endParaRPr>
          </a:p>
          <a:p>
            <a:pPr>
              <a:buFont typeface="Arial" charset="0"/>
              <a:buAutoNum type="arabicParenBoth"/>
            </a:pPr>
            <a:r>
              <a:rPr lang="en-US" sz="1400" dirty="0">
                <a:latin typeface="Arial" panose="020B0604020202020204" pitchFamily="34" charset="0"/>
                <a:cs typeface="Arial" panose="020B0604020202020204" pitchFamily="34" charset="0"/>
              </a:rPr>
              <a:t>If an article is temporarily exported, </a:t>
            </a:r>
            <a:r>
              <a:rPr lang="en-US" sz="1400" dirty="0" err="1">
                <a:latin typeface="Arial" panose="020B0604020202020204" pitchFamily="34" charset="0"/>
                <a:cs typeface="Arial" panose="020B0604020202020204" pitchFamily="34" charset="0"/>
              </a:rPr>
              <a:t>reexported</a:t>
            </a:r>
            <a:r>
              <a:rPr lang="en-US" sz="1400" dirty="0">
                <a:latin typeface="Arial" panose="020B0604020202020204" pitchFamily="34" charset="0"/>
                <a:cs typeface="Arial" panose="020B0604020202020204" pitchFamily="34" charset="0"/>
              </a:rPr>
              <a:t>, or retransferred pursuant to this section, a </a:t>
            </a:r>
            <a:r>
              <a:rPr lang="en-US" sz="1400" b="1" dirty="0">
                <a:latin typeface="Arial" panose="020B0604020202020204" pitchFamily="34" charset="0"/>
                <a:cs typeface="Arial" panose="020B0604020202020204" pitchFamily="34" charset="0"/>
              </a:rPr>
              <a:t>subsequent transfer (or change in end-user or end-use) not authorized pursuant to this section or this subchapter must be reported to the Office of Defense Trade Controls Licensing, with information specified in §123.9(c) of this subchapter.  DDTC registrants may satisfy this requirement via aggregated semi-annual or annual reporting.  DDTC registrants may also retain records pursuant to paragraph (e)(1) in lieu of reporting for articles not returnable due to being consumed, expended or destroyed during use (or due to deterioration).</a:t>
            </a:r>
            <a:r>
              <a:rPr lang="en-US" sz="1400" dirty="0">
                <a:latin typeface="Arial" panose="020B0604020202020204" pitchFamily="34" charset="0"/>
                <a:cs typeface="Arial" panose="020B0604020202020204" pitchFamily="34" charset="0"/>
              </a:rPr>
              <a:t>  ITAR violations may be reported pursuant to §127.12 of this subchapter.</a:t>
            </a:r>
          </a:p>
          <a:p>
            <a:pPr>
              <a:buAutoNum type="arabicParenBoth"/>
            </a:pPr>
            <a:endParaRPr lang="en-US" sz="800" b="1" dirty="0">
              <a:latin typeface="Arial" panose="020B0604020202020204" pitchFamily="34" charset="0"/>
              <a:cs typeface="Arial" panose="020B0604020202020204" pitchFamily="34" charset="0"/>
            </a:endParaRPr>
          </a:p>
          <a:p>
            <a:pPr>
              <a:buAutoNum type="arabicParenBoth"/>
            </a:pPr>
            <a:endParaRPr lang="en-US" sz="800" b="1" dirty="0">
              <a:latin typeface="Arial" panose="020B0604020202020204" pitchFamily="34" charset="0"/>
              <a:cs typeface="Arial" panose="020B0604020202020204" pitchFamily="34" charset="0"/>
            </a:endParaRPr>
          </a:p>
          <a:p>
            <a:pPr marL="0" indent="0">
              <a:buNone/>
            </a:pPr>
            <a:r>
              <a:rPr lang="en-US" sz="1400" b="1" dirty="0">
                <a:latin typeface="Arial" panose="020B0604020202020204" pitchFamily="34" charset="0"/>
                <a:cs typeface="Arial" panose="020B0604020202020204" pitchFamily="34" charset="0"/>
              </a:rPr>
              <a:t>(f) </a:t>
            </a:r>
            <a:r>
              <a:rPr lang="en-US" sz="1400" b="1" i="1" dirty="0">
                <a:latin typeface="Arial" panose="020B0604020202020204" pitchFamily="34" charset="0"/>
                <a:cs typeface="Arial" panose="020B0604020202020204" pitchFamily="34" charset="0"/>
              </a:rPr>
              <a:t>Registration</a:t>
            </a:r>
            <a:r>
              <a:rPr lang="en-US" sz="1400" b="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Registration with the Department of State pursuant to part 122 of this subchapter is not required in order to use the exemption in this section.</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Proposed Language (cont.)</a:t>
            </a:r>
          </a:p>
        </p:txBody>
      </p:sp>
      <p:sp>
        <p:nvSpPr>
          <p:cNvPr id="5" name="Date Placeholder 4">
            <a:extLst>
              <a:ext uri="{FF2B5EF4-FFF2-40B4-BE49-F238E27FC236}">
                <a16:creationId xmlns:a16="http://schemas.microsoft.com/office/drawing/2014/main" id="{F1C4DA8A-B8FE-4B90-8ECC-E06711A6D890}"/>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381551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AD0ED9-919E-4575-8208-B47623112541}"/>
              </a:ext>
            </a:extLst>
          </p:cNvPr>
          <p:cNvSpPr>
            <a:spLocks noGrp="1"/>
          </p:cNvSpPr>
          <p:nvPr>
            <p:ph type="sldNum" sz="quarter" idx="12"/>
          </p:nvPr>
        </p:nvSpPr>
        <p:spPr/>
        <p:txBody>
          <a:bodyPr/>
          <a:lstStyle/>
          <a:p>
            <a:pPr>
              <a:defRPr/>
            </a:pPr>
            <a:fld id="{34D34C5A-D45E-48BA-816E-548CEC6ACD4B}" type="slidenum">
              <a:rPr lang="en-US" smtClean="0"/>
              <a:pPr>
                <a:defRPr/>
              </a:pPr>
              <a:t>22</a:t>
            </a:fld>
            <a:endParaRPr lang="en-US" dirty="0"/>
          </a:p>
        </p:txBody>
      </p:sp>
      <p:sp>
        <p:nvSpPr>
          <p:cNvPr id="3" name="Text Placeholder 2">
            <a:extLst>
              <a:ext uri="{FF2B5EF4-FFF2-40B4-BE49-F238E27FC236}">
                <a16:creationId xmlns:a16="http://schemas.microsoft.com/office/drawing/2014/main" id="{C7414EDB-24A6-4E30-9560-2DA2D7E70117}"/>
              </a:ext>
            </a:extLst>
          </p:cNvPr>
          <p:cNvSpPr>
            <a:spLocks noGrp="1"/>
          </p:cNvSpPr>
          <p:nvPr>
            <p:ph type="body" sz="quarter" idx="13"/>
          </p:nvPr>
        </p:nvSpPr>
        <p:spPr>
          <a:xfrm>
            <a:off x="457200" y="1470345"/>
            <a:ext cx="8070515" cy="4685980"/>
          </a:xfrm>
        </p:spPr>
        <p:txBody>
          <a:bodyPr/>
          <a:lstStyle/>
          <a:p>
            <a:pPr marL="0" indent="0" algn="ctr">
              <a:buNone/>
            </a:pPr>
            <a:r>
              <a:rPr lang="en-US" sz="3600" b="1" dirty="0">
                <a:latin typeface="Arial" panose="020B0604020202020204" pitchFamily="34" charset="0"/>
                <a:cs typeface="Arial" panose="020B0604020202020204" pitchFamily="34" charset="0"/>
              </a:rPr>
              <a:t>Questions?</a:t>
            </a:r>
          </a:p>
          <a:p>
            <a:pPr marL="0" indent="0">
              <a:buNone/>
            </a:pPr>
            <a:endParaRPr lang="en-US" dirty="0">
              <a:latin typeface="Arial" panose="020B0604020202020204" pitchFamily="34" charset="0"/>
              <a:cs typeface="Arial" panose="020B0604020202020204" pitchFamily="34" charset="0"/>
            </a:endParaRPr>
          </a:p>
          <a:p>
            <a:pPr marL="0" indent="0" algn="ctr">
              <a:buNone/>
            </a:pPr>
            <a:r>
              <a:rPr lang="en-US" sz="3000" dirty="0">
                <a:latin typeface="Arial" panose="020B0604020202020204" pitchFamily="34" charset="0"/>
                <a:cs typeface="Arial" panose="020B0604020202020204" pitchFamily="34" charset="0"/>
              </a:rPr>
              <a:t>DTAG will be pleased to further engage with DDTC on the recommendations for the PPE exemption.</a:t>
            </a:r>
          </a:p>
        </p:txBody>
      </p:sp>
      <p:sp>
        <p:nvSpPr>
          <p:cNvPr id="4" name="Date Placeholder 3">
            <a:extLst>
              <a:ext uri="{FF2B5EF4-FFF2-40B4-BE49-F238E27FC236}">
                <a16:creationId xmlns:a16="http://schemas.microsoft.com/office/drawing/2014/main" id="{897ED34A-C52F-4670-A8D6-9D78B033E811}"/>
              </a:ext>
            </a:extLst>
          </p:cNvPr>
          <p:cNvSpPr>
            <a:spLocks noGrp="1"/>
          </p:cNvSpPr>
          <p:nvPr>
            <p:ph type="dt" sz="half" idx="10"/>
          </p:nvPr>
        </p:nvSpPr>
        <p:spPr/>
        <p:txBody>
          <a:bodyPr/>
          <a:lstStyle/>
          <a:p>
            <a:pPr>
              <a:defRPr/>
            </a:pPr>
            <a:r>
              <a:rPr lang="en-US" sz="1000"/>
              <a:t>DTAG Plenary Session May 20, 2021 </a:t>
            </a:r>
            <a:endParaRPr lang="en-US" sz="1000" dirty="0"/>
          </a:p>
        </p:txBody>
      </p:sp>
    </p:spTree>
    <p:extLst>
      <p:ext uri="{BB962C8B-B14F-4D97-AF65-F5344CB8AC3E}">
        <p14:creationId xmlns:p14="http://schemas.microsoft.com/office/powerpoint/2010/main" val="3495682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4005074"/>
            <a:ext cx="6836090" cy="1651187"/>
          </a:xfrm>
        </p:spPr>
        <p:txBody>
          <a:bodyPr/>
          <a:lstStyle/>
          <a:p>
            <a:r>
              <a:rPr lang="en-US" sz="2800" b="1" dirty="0">
                <a:solidFill>
                  <a:schemeClr val="tx1"/>
                </a:solidFill>
                <a:latin typeface="Arial" panose="020B0604020202020204" pitchFamily="34" charset="0"/>
                <a:cs typeface="Arial" panose="020B0604020202020204" pitchFamily="34" charset="0"/>
              </a:rPr>
              <a:t>DDTC Comments to Working Group #1</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37121632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4005074"/>
            <a:ext cx="6400800" cy="1651187"/>
          </a:xfrm>
        </p:spPr>
        <p:txBody>
          <a:bodyPr/>
          <a:lstStyle/>
          <a:p>
            <a:r>
              <a:rPr lang="en-US" sz="2800" b="1" dirty="0">
                <a:solidFill>
                  <a:schemeClr val="tx1"/>
                </a:solidFill>
                <a:latin typeface="Arial" panose="020B0604020202020204" pitchFamily="34" charset="0"/>
                <a:cs typeface="Arial" panose="020B0604020202020204" pitchFamily="34" charset="0"/>
              </a:rPr>
              <a:t>DTAG Vote on Working Group #1</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380717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4005074"/>
            <a:ext cx="6400800" cy="1651187"/>
          </a:xfrm>
        </p:spPr>
        <p:txBody>
          <a:bodyPr/>
          <a:lstStyle/>
          <a:p>
            <a:r>
              <a:rPr lang="en-US" sz="2800" b="1" dirty="0">
                <a:solidFill>
                  <a:schemeClr val="tx1"/>
                </a:solidFill>
                <a:latin typeface="Arial" panose="020B0604020202020204" pitchFamily="34" charset="0"/>
                <a:cs typeface="Arial" panose="020B0604020202020204" pitchFamily="34" charset="0"/>
              </a:rPr>
              <a:t>Introduction of Working Group #2</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16518019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sz="3600" dirty="0"/>
            </a:br>
            <a:br>
              <a:rPr lang="en-US" sz="3600" dirty="0"/>
            </a:br>
            <a:r>
              <a:rPr lang="en-US" sz="3600" b="1" dirty="0">
                <a:latin typeface="Arial" panose="020B0604020202020204" pitchFamily="34" charset="0"/>
                <a:cs typeface="Arial" panose="020B0604020202020204" pitchFamily="34" charset="0"/>
              </a:rPr>
              <a:t>Defense Trade Advisory Group</a:t>
            </a:r>
            <a:br>
              <a:rPr lang="en-US" sz="3600" b="1" dirty="0">
                <a:latin typeface="Arial" panose="020B0604020202020204" pitchFamily="34" charset="0"/>
                <a:cs typeface="Arial" panose="020B0604020202020204" pitchFamily="34" charset="0"/>
              </a:rPr>
            </a:br>
            <a:br>
              <a:rPr lang="en-US" sz="3600" b="1" dirty="0">
                <a:latin typeface="Arial" panose="020B0604020202020204" pitchFamily="34" charset="0"/>
                <a:cs typeface="Arial" panose="020B0604020202020204" pitchFamily="34" charset="0"/>
              </a:rPr>
            </a:br>
            <a:endParaRPr lang="en-US" sz="3600" b="1" dirty="0">
              <a:latin typeface="Arial" panose="020B0604020202020204" pitchFamily="34" charset="0"/>
              <a:cs typeface="Arial" panose="020B0604020202020204" pitchFamily="34" charset="0"/>
            </a:endParaRPr>
          </a:p>
        </p:txBody>
      </p:sp>
      <p:sp>
        <p:nvSpPr>
          <p:cNvPr id="5123" name="Subtitle 2"/>
          <p:cNvSpPr>
            <a:spLocks noGrp="1"/>
          </p:cNvSpPr>
          <p:nvPr>
            <p:ph type="subTitle" idx="1"/>
          </p:nvPr>
        </p:nvSpPr>
        <p:spPr/>
        <p:txBody>
          <a:bodyPr/>
          <a:lstStyle/>
          <a:p>
            <a:r>
              <a:rPr lang="en-US" sz="2800" b="1" dirty="0">
                <a:solidFill>
                  <a:prstClr val="black"/>
                </a:solidFill>
                <a:latin typeface="Arial" panose="020B0604020202020204" pitchFamily="34" charset="0"/>
                <a:cs typeface="Arial" panose="020B0604020202020204" pitchFamily="34" charset="0"/>
              </a:rPr>
              <a:t>WORKING GROUP #2</a:t>
            </a:r>
            <a:br>
              <a:rPr lang="en-US" sz="2800" b="1" dirty="0">
                <a:solidFill>
                  <a:prstClr val="black"/>
                </a:solidFill>
                <a:latin typeface="Arial" panose="020B0604020202020204" pitchFamily="34" charset="0"/>
                <a:cs typeface="Arial" panose="020B0604020202020204" pitchFamily="34" charset="0"/>
              </a:rPr>
            </a:br>
            <a:r>
              <a:rPr lang="en-US" sz="2800" b="1" dirty="0">
                <a:solidFill>
                  <a:schemeClr val="tx1"/>
                </a:solidFill>
                <a:latin typeface="Arial" panose="020B0604020202020204" pitchFamily="34" charset="0"/>
                <a:cs typeface="Arial" panose="020B0604020202020204" pitchFamily="34" charset="0"/>
              </a:rPr>
              <a:t>Part 130 Reporting</a:t>
            </a:r>
            <a:br>
              <a:rPr lang="en-US" sz="2800" dirty="0">
                <a:solidFill>
                  <a:schemeClr val="tx1"/>
                </a:solidFill>
                <a:latin typeface="Arial" panose="020B0604020202020204" pitchFamily="34" charset="0"/>
                <a:cs typeface="Arial" panose="020B0604020202020204" pitchFamily="34" charset="0"/>
              </a:rPr>
            </a:br>
            <a:r>
              <a:rPr lang="en-US" sz="2800" dirty="0">
                <a:solidFill>
                  <a:schemeClr val="tx1"/>
                </a:solidFill>
                <a:latin typeface="Arial" panose="020B0604020202020204" pitchFamily="34" charset="0"/>
                <a:cs typeface="Arial" panose="020B0604020202020204" pitchFamily="34" charset="0"/>
              </a:rPr>
              <a:t>Plenary Session</a:t>
            </a:r>
            <a:br>
              <a:rPr lang="en-US" sz="2800" dirty="0">
                <a:solidFill>
                  <a:schemeClr val="tx1"/>
                </a:solidFill>
                <a:latin typeface="Arial" panose="020B0604020202020204" pitchFamily="34" charset="0"/>
                <a:cs typeface="Arial" panose="020B0604020202020204" pitchFamily="34" charset="0"/>
              </a:rPr>
            </a:br>
            <a:r>
              <a:rPr lang="en-US" sz="2800" dirty="0">
                <a:solidFill>
                  <a:schemeClr val="tx1"/>
                </a:solidFill>
                <a:latin typeface="Arial" panose="020B0604020202020204" pitchFamily="34" charset="0"/>
                <a:cs typeface="Arial" panose="020B0604020202020204" pitchFamily="34" charset="0"/>
              </a:rPr>
              <a:t>May 20, 2021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77880" y="1316726"/>
            <a:ext cx="7911430" cy="4963426"/>
          </a:xfrm>
        </p:spPr>
        <p:txBody>
          <a:bodyPr/>
          <a:lstStyle/>
          <a:p>
            <a:r>
              <a:rPr lang="en-US" altLang="en-US" sz="2400" b="0" dirty="0">
                <a:latin typeface="Arial" panose="020B0604020202020204" pitchFamily="34" charset="0"/>
                <a:cs typeface="Arial" panose="020B0604020202020204" pitchFamily="34" charset="0"/>
              </a:rPr>
              <a:t>Working Group Members</a:t>
            </a:r>
          </a:p>
          <a:p>
            <a:r>
              <a:rPr lang="en-US" altLang="en-US" sz="2400" b="0" dirty="0">
                <a:latin typeface="Arial" panose="020B0604020202020204" pitchFamily="34" charset="0"/>
                <a:cs typeface="Arial" panose="020B0604020202020204" pitchFamily="34" charset="0"/>
              </a:rPr>
              <a:t>Tasking</a:t>
            </a:r>
          </a:p>
          <a:p>
            <a:r>
              <a:rPr lang="en-US" altLang="en-US" sz="2400" b="0" dirty="0">
                <a:latin typeface="Arial" panose="020B0604020202020204" pitchFamily="34" charset="0"/>
                <a:cs typeface="Arial" panose="020B0604020202020204" pitchFamily="34" charset="0"/>
              </a:rPr>
              <a:t>Background</a:t>
            </a:r>
          </a:p>
          <a:p>
            <a:r>
              <a:rPr lang="en-US" altLang="en-US" sz="2400" b="0" dirty="0">
                <a:latin typeface="Arial" panose="020B0604020202020204" pitchFamily="34" charset="0"/>
                <a:cs typeface="Arial" panose="020B0604020202020204" pitchFamily="34" charset="0"/>
              </a:rPr>
              <a:t>Methodology</a:t>
            </a:r>
          </a:p>
          <a:p>
            <a:r>
              <a:rPr lang="en-US" altLang="en-US" sz="2400" b="0" dirty="0">
                <a:latin typeface="Arial" panose="020B0604020202020204" pitchFamily="34" charset="0"/>
                <a:cs typeface="Arial" panose="020B0604020202020204" pitchFamily="34" charset="0"/>
              </a:rPr>
              <a:t>Brief Overview of Prior Findings: </a:t>
            </a:r>
            <a:r>
              <a:rPr lang="en-US" sz="2400" b="0" dirty="0">
                <a:latin typeface="Arial" panose="020B0604020202020204" pitchFamily="34" charset="0"/>
                <a:cs typeface="Arial" panose="020B0604020202020204" pitchFamily="34" charset="0"/>
              </a:rPr>
              <a:t>Principal Findings on Part 130 Reporting from May and October 2020 DTAG Review</a:t>
            </a:r>
            <a:endParaRPr lang="en-US" altLang="en-US" sz="2400" b="0" dirty="0">
              <a:latin typeface="Arial" panose="020B0604020202020204" pitchFamily="34" charset="0"/>
              <a:cs typeface="Arial" panose="020B0604020202020204" pitchFamily="34" charset="0"/>
            </a:endParaRPr>
          </a:p>
          <a:p>
            <a:r>
              <a:rPr lang="en-US" altLang="en-US" sz="2400" b="0" dirty="0">
                <a:latin typeface="Arial" panose="020B0604020202020204" pitchFamily="34" charset="0"/>
                <a:cs typeface="Arial" panose="020B0604020202020204" pitchFamily="34" charset="0"/>
              </a:rPr>
              <a:t>Recommendations: Overview of Proposed Part 130 Annual Reporting  </a:t>
            </a:r>
          </a:p>
          <a:p>
            <a:r>
              <a:rPr lang="en-US" altLang="en-US" sz="2400" b="0" dirty="0">
                <a:latin typeface="Arial" panose="020B0604020202020204" pitchFamily="34" charset="0"/>
                <a:cs typeface="Arial" panose="020B0604020202020204" pitchFamily="34" charset="0"/>
              </a:rPr>
              <a:t>Questions and Discussion</a:t>
            </a:r>
          </a:p>
        </p:txBody>
      </p:sp>
      <p:sp>
        <p:nvSpPr>
          <p:cNvPr id="4" name="Title 3"/>
          <p:cNvSpPr>
            <a:spLocks noGrp="1"/>
          </p:cNvSpPr>
          <p:nvPr>
            <p:ph type="title"/>
          </p:nvPr>
        </p:nvSpPr>
        <p:spPr/>
        <p:txBody>
          <a:bodyPr/>
          <a:lstStyle/>
          <a:p>
            <a:r>
              <a:rPr lang="en-US" sz="3600" dirty="0">
                <a:latin typeface="Arial" panose="020B0604020202020204" pitchFamily="34" charset="0"/>
                <a:cs typeface="Arial" panose="020B0604020202020204" pitchFamily="34" charset="0"/>
              </a:rPr>
              <a:t>Agenda</a:t>
            </a:r>
          </a:p>
        </p:txBody>
      </p:sp>
      <p:sp>
        <p:nvSpPr>
          <p:cNvPr id="67" name="Date Placeholder 66"/>
          <p:cNvSpPr>
            <a:spLocks noGrp="1"/>
          </p:cNvSpPr>
          <p:nvPr>
            <p:ph type="dt" sz="half" idx="2"/>
          </p:nvPr>
        </p:nvSpPr>
        <p:spPr/>
        <p:txBody>
          <a:bodyPr/>
          <a:lstStyle/>
          <a:p>
            <a:pPr algn="l"/>
            <a:r>
              <a:rPr lang="en-US" sz="100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27</a:t>
            </a:fld>
            <a:endParaRPr lang="en-US"/>
          </a:p>
        </p:txBody>
      </p:sp>
    </p:spTree>
    <p:extLst>
      <p:ext uri="{BB962C8B-B14F-4D97-AF65-F5344CB8AC3E}">
        <p14:creationId xmlns:p14="http://schemas.microsoft.com/office/powerpoint/2010/main" val="37712561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3600" dirty="0">
                <a:latin typeface="Arial" panose="020B0604020202020204" pitchFamily="34" charset="0"/>
                <a:cs typeface="Arial" panose="020B0604020202020204" pitchFamily="34" charset="0"/>
              </a:rPr>
              <a:t>Working Group #2 Members</a:t>
            </a:r>
          </a:p>
        </p:txBody>
      </p:sp>
      <p:sp>
        <p:nvSpPr>
          <p:cNvPr id="8" name="Date Placeholder 7"/>
          <p:cNvSpPr>
            <a:spLocks noGrp="1"/>
          </p:cNvSpPr>
          <p:nvPr>
            <p:ph type="dt" sz="half" idx="2"/>
          </p:nvPr>
        </p:nvSpPr>
        <p:spPr/>
        <p:txBody>
          <a:bodyPr/>
          <a:lstStyle/>
          <a:p>
            <a:pPr algn="l"/>
            <a:r>
              <a:rPr lang="en-US" sz="1000" dirty="0">
                <a:latin typeface="+mn-lt"/>
              </a:rPr>
              <a:t>DTAG Plenary Session May 20, 2021 </a:t>
            </a:r>
          </a:p>
        </p:txBody>
      </p:sp>
      <p:sp>
        <p:nvSpPr>
          <p:cNvPr id="4" name="Slide Number Placeholder 3"/>
          <p:cNvSpPr>
            <a:spLocks noGrp="1"/>
          </p:cNvSpPr>
          <p:nvPr>
            <p:ph type="sldNum" sz="quarter" idx="4"/>
          </p:nvPr>
        </p:nvSpPr>
        <p:spPr/>
        <p:txBody>
          <a:bodyPr/>
          <a:lstStyle/>
          <a:p>
            <a:fld id="{34D34C5A-D45E-48BA-816E-548CEC6ACD4B}" type="slidenum">
              <a:rPr lang="en-US" smtClean="0"/>
              <a:pPr/>
              <a:t>28</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087104111"/>
              </p:ext>
            </p:extLst>
          </p:nvPr>
        </p:nvGraphicFramePr>
        <p:xfrm>
          <a:off x="259644" y="1239915"/>
          <a:ext cx="8607778" cy="5139964"/>
        </p:xfrm>
        <a:graphic>
          <a:graphicData uri="http://schemas.openxmlformats.org/drawingml/2006/table">
            <a:tbl>
              <a:tblPr firstRow="1" bandRow="1">
                <a:tableStyleId>{5C22544A-7EE6-4342-B048-85BDC9FD1C3A}</a:tableStyleId>
              </a:tblPr>
              <a:tblGrid>
                <a:gridCol w="2869259">
                  <a:extLst>
                    <a:ext uri="{9D8B030D-6E8A-4147-A177-3AD203B41FA5}">
                      <a16:colId xmlns:a16="http://schemas.microsoft.com/office/drawing/2014/main" val="4265878483"/>
                    </a:ext>
                  </a:extLst>
                </a:gridCol>
                <a:gridCol w="1434630">
                  <a:extLst>
                    <a:ext uri="{9D8B030D-6E8A-4147-A177-3AD203B41FA5}">
                      <a16:colId xmlns:a16="http://schemas.microsoft.com/office/drawing/2014/main" val="1158093735"/>
                    </a:ext>
                  </a:extLst>
                </a:gridCol>
                <a:gridCol w="1434630">
                  <a:extLst>
                    <a:ext uri="{9D8B030D-6E8A-4147-A177-3AD203B41FA5}">
                      <a16:colId xmlns:a16="http://schemas.microsoft.com/office/drawing/2014/main" val="257863090"/>
                    </a:ext>
                  </a:extLst>
                </a:gridCol>
                <a:gridCol w="2869259">
                  <a:extLst>
                    <a:ext uri="{9D8B030D-6E8A-4147-A177-3AD203B41FA5}">
                      <a16:colId xmlns:a16="http://schemas.microsoft.com/office/drawing/2014/main" val="4133060198"/>
                    </a:ext>
                  </a:extLst>
                </a:gridCol>
              </a:tblGrid>
              <a:tr h="934498">
                <a:tc grid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000" dirty="0">
                          <a:solidFill>
                            <a:schemeClr val="tx1"/>
                          </a:solidFill>
                          <a:latin typeface="Arial" panose="020B0604020202020204" pitchFamily="34" charset="0"/>
                          <a:cs typeface="Arial" panose="020B0604020202020204" pitchFamily="34" charset="0"/>
                        </a:rPr>
                        <a:t>Giovanna</a:t>
                      </a:r>
                      <a:r>
                        <a:rPr lang="en-US" sz="2000" baseline="0" dirty="0">
                          <a:solidFill>
                            <a:schemeClr val="tx1"/>
                          </a:solidFill>
                          <a:latin typeface="Arial" panose="020B0604020202020204" pitchFamily="34" charset="0"/>
                          <a:cs typeface="Arial" panose="020B0604020202020204" pitchFamily="34" charset="0"/>
                        </a:rPr>
                        <a:t> Cinelli </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latin typeface="Arial" panose="020B0604020202020204" pitchFamily="34" charset="0"/>
                          <a:cs typeface="Arial" panose="020B0604020202020204" pitchFamily="34" charset="0"/>
                        </a:rPr>
                        <a:t>Morgan Lewis &amp; </a:t>
                      </a:r>
                      <a:r>
                        <a:rPr lang="en-US" sz="1600" baseline="0" dirty="0" err="1">
                          <a:solidFill>
                            <a:schemeClr val="tx1"/>
                          </a:solidFill>
                          <a:latin typeface="Arial" panose="020B0604020202020204" pitchFamily="34" charset="0"/>
                          <a:cs typeface="Arial" panose="020B0604020202020204" pitchFamily="34" charset="0"/>
                        </a:rPr>
                        <a:t>Bockius</a:t>
                      </a:r>
                      <a:r>
                        <a:rPr lang="en-US" sz="1600" baseline="0" dirty="0">
                          <a:solidFill>
                            <a:schemeClr val="tx1"/>
                          </a:solidFill>
                          <a:latin typeface="Arial" panose="020B0604020202020204" pitchFamily="34" charset="0"/>
                          <a:cs typeface="Arial" panose="020B0604020202020204" pitchFamily="34" charset="0"/>
                        </a:rPr>
                        <a:t> LLP </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800" baseline="0" dirty="0">
                          <a:solidFill>
                            <a:schemeClr val="tx1"/>
                          </a:solidFill>
                          <a:latin typeface="Arial" panose="020B0604020202020204" pitchFamily="34" charset="0"/>
                          <a:cs typeface="Arial" panose="020B0604020202020204" pitchFamily="34" charset="0"/>
                        </a:rPr>
                        <a:t>(Co-Chair)</a:t>
                      </a:r>
                      <a:endParaRPr lang="en-US" sz="1800" b="0" dirty="0">
                        <a:solidFill>
                          <a:schemeClr val="tx1"/>
                        </a:solidFill>
                        <a:latin typeface="Arial" panose="020B0604020202020204" pitchFamily="34" charset="0"/>
                        <a:cs typeface="Arial" panose="020B0604020202020204" pitchFamily="34" charset="0"/>
                      </a:endParaRPr>
                    </a:p>
                  </a:txBody>
                  <a:tcPr anchor="ctr"/>
                </a:tc>
                <a:tc hMerge="1">
                  <a:txBody>
                    <a:bodyPr/>
                    <a:lstStyle/>
                    <a:p>
                      <a:endParaRPr lang="en-US" sz="1400" dirty="0"/>
                    </a:p>
                  </a:txBody>
                  <a:tcPr/>
                </a:tc>
                <a:tc grid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000" dirty="0">
                          <a:solidFill>
                            <a:schemeClr val="tx1"/>
                          </a:solidFill>
                          <a:latin typeface="Arial" panose="020B0604020202020204" pitchFamily="34" charset="0"/>
                          <a:cs typeface="Arial" panose="020B0604020202020204" pitchFamily="34" charset="0"/>
                        </a:rPr>
                        <a:t>Ashley Farhat</a:t>
                      </a:r>
                      <a:r>
                        <a:rPr lang="en-US" sz="2000" baseline="0" dirty="0">
                          <a:solidFill>
                            <a:schemeClr val="tx1"/>
                          </a:solidFill>
                          <a:latin typeface="Arial" panose="020B0604020202020204" pitchFamily="34" charset="0"/>
                          <a:cs typeface="Arial" panose="020B0604020202020204" pitchFamily="34" charset="0"/>
                        </a:rPr>
                        <a:t> </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aseline="0" dirty="0" err="1">
                          <a:solidFill>
                            <a:schemeClr val="tx1"/>
                          </a:solidFill>
                          <a:latin typeface="Arial" panose="020B0604020202020204" pitchFamily="34" charset="0"/>
                          <a:cs typeface="Arial" panose="020B0604020202020204" pitchFamily="34" charset="0"/>
                        </a:rPr>
                        <a:t>HRL</a:t>
                      </a:r>
                      <a:r>
                        <a:rPr lang="en-US" sz="1600" baseline="0" dirty="0">
                          <a:solidFill>
                            <a:schemeClr val="tx1"/>
                          </a:solidFill>
                          <a:latin typeface="Arial" panose="020B0604020202020204" pitchFamily="34" charset="0"/>
                          <a:cs typeface="Arial" panose="020B0604020202020204" pitchFamily="34" charset="0"/>
                        </a:rPr>
                        <a:t> Laboratories, LLC </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800" baseline="0" dirty="0">
                          <a:solidFill>
                            <a:schemeClr val="tx1"/>
                          </a:solidFill>
                          <a:latin typeface="Arial" panose="020B0604020202020204" pitchFamily="34" charset="0"/>
                          <a:cs typeface="Arial" panose="020B0604020202020204" pitchFamily="34" charset="0"/>
                        </a:rPr>
                        <a:t>(Co-Chair)</a:t>
                      </a:r>
                      <a:endParaRPr lang="en-US" sz="1800" dirty="0">
                        <a:solidFill>
                          <a:schemeClr val="tx1"/>
                        </a:solidFill>
                        <a:latin typeface="Arial" panose="020B0604020202020204" pitchFamily="34" charset="0"/>
                        <a:cs typeface="Arial" panose="020B0604020202020204" pitchFamily="34" charset="0"/>
                      </a:endParaRPr>
                    </a:p>
                  </a:txBody>
                  <a:tcPr anchor="ctr"/>
                </a:tc>
                <a:tc hMerge="1">
                  <a:txBody>
                    <a:bodyPr/>
                    <a:lstStyle/>
                    <a:p>
                      <a:endParaRPr lang="en-US" sz="1400" dirty="0"/>
                    </a:p>
                  </a:txBody>
                  <a:tcPr/>
                </a:tc>
                <a:extLst>
                  <a:ext uri="{0D108BD9-81ED-4DB2-BD59-A6C34878D82A}">
                    <a16:rowId xmlns:a16="http://schemas.microsoft.com/office/drawing/2014/main" val="1907731965"/>
                  </a:ext>
                </a:extLst>
              </a:tr>
              <a:tr h="848836">
                <a:tc>
                  <a:txBody>
                    <a:bodyPr/>
                    <a:lstStyle/>
                    <a:p>
                      <a:pPr algn="ctr"/>
                      <a:r>
                        <a:rPr lang="en-US" sz="1800" b="1" dirty="0">
                          <a:solidFill>
                            <a:schemeClr val="tx1"/>
                          </a:solidFill>
                          <a:latin typeface="Arial" panose="020B0604020202020204" pitchFamily="34" charset="0"/>
                          <a:cs typeface="Arial" panose="020B0604020202020204" pitchFamily="34" charset="0"/>
                        </a:rPr>
                        <a:t>Fred Alvarado</a:t>
                      </a:r>
                      <a:endParaRPr lang="en-US" sz="1800" b="1" baseline="0" dirty="0">
                        <a:solidFill>
                          <a:schemeClr val="tx1"/>
                        </a:solidFill>
                        <a:latin typeface="Arial" panose="020B0604020202020204" pitchFamily="34" charset="0"/>
                        <a:cs typeface="Arial" panose="020B0604020202020204" pitchFamily="34" charset="0"/>
                      </a:endParaRPr>
                    </a:p>
                    <a:p>
                      <a:pPr algn="ctr"/>
                      <a:r>
                        <a:rPr lang="en-US" sz="1600" b="0" baseline="0" dirty="0">
                          <a:solidFill>
                            <a:schemeClr val="tx1"/>
                          </a:solidFill>
                          <a:latin typeface="Arial" panose="020B0604020202020204" pitchFamily="34" charset="0"/>
                          <a:cs typeface="Arial" panose="020B0604020202020204" pitchFamily="34" charset="0"/>
                        </a:rPr>
                        <a:t>Red Mountain Arsenal LLC</a:t>
                      </a:r>
                      <a:endParaRPr lang="en-US" sz="1600" b="0" dirty="0">
                        <a:solidFill>
                          <a:schemeClr val="tx1"/>
                        </a:solidFill>
                        <a:latin typeface="Arial" panose="020B0604020202020204" pitchFamily="34" charset="0"/>
                        <a:cs typeface="Arial" panose="020B0604020202020204" pitchFamily="34" charset="0"/>
                      </a:endParaRPr>
                    </a:p>
                  </a:txBody>
                  <a:tcPr marL="68580" marR="68580" marT="34290" marB="34290" anchor="ctr"/>
                </a:tc>
                <a:tc gridSpan="2">
                  <a:txBody>
                    <a:bodyPr/>
                    <a:lstStyle/>
                    <a:p>
                      <a:pPr algn="ctr"/>
                      <a:r>
                        <a:rPr lang="en-US" sz="1800" b="1" dirty="0">
                          <a:solidFill>
                            <a:schemeClr val="tx1"/>
                          </a:solidFill>
                          <a:latin typeface="Arial" panose="020B0604020202020204" pitchFamily="34" charset="0"/>
                          <a:cs typeface="Arial" panose="020B0604020202020204" pitchFamily="34" charset="0"/>
                        </a:rPr>
                        <a:t>Bryon</a:t>
                      </a:r>
                      <a:r>
                        <a:rPr lang="en-US" sz="1800" b="1" baseline="0" dirty="0">
                          <a:solidFill>
                            <a:schemeClr val="tx1"/>
                          </a:solidFill>
                          <a:latin typeface="Arial" panose="020B0604020202020204" pitchFamily="34" charset="0"/>
                          <a:cs typeface="Arial" panose="020B0604020202020204" pitchFamily="34" charset="0"/>
                        </a:rPr>
                        <a:t> Angvall </a:t>
                      </a:r>
                    </a:p>
                    <a:p>
                      <a:pPr algn="ctr"/>
                      <a:r>
                        <a:rPr lang="en-US" sz="1600" b="0" baseline="0" dirty="0">
                          <a:solidFill>
                            <a:schemeClr val="tx1"/>
                          </a:solidFill>
                          <a:latin typeface="Arial" panose="020B0604020202020204" pitchFamily="34" charset="0"/>
                          <a:cs typeface="Arial" panose="020B0604020202020204" pitchFamily="34" charset="0"/>
                        </a:rPr>
                        <a:t>Independent Consultant</a:t>
                      </a:r>
                      <a:endParaRPr lang="en-US" sz="1600" b="0" dirty="0">
                        <a:solidFill>
                          <a:schemeClr val="tx1"/>
                        </a:solidFill>
                        <a:latin typeface="Arial" panose="020B0604020202020204" pitchFamily="34" charset="0"/>
                        <a:cs typeface="Arial" panose="020B0604020202020204" pitchFamily="34" charset="0"/>
                      </a:endParaRPr>
                    </a:p>
                  </a:txBody>
                  <a:tcPr marL="68580" marR="68580" marT="34290" marB="34290" anchor="ctr"/>
                </a:tc>
                <a:tc hMerge="1">
                  <a:txBody>
                    <a:bodyPr/>
                    <a:lstStyle/>
                    <a:p>
                      <a:endParaRPr lang="en-US"/>
                    </a:p>
                  </a:txBody>
                  <a:tcPr/>
                </a:tc>
                <a:tc>
                  <a:txBody>
                    <a:bodyPr/>
                    <a:lstStyle/>
                    <a:p>
                      <a:pPr algn="ctr"/>
                      <a:r>
                        <a:rPr lang="en-US" sz="1800" b="1" dirty="0">
                          <a:solidFill>
                            <a:schemeClr val="tx1"/>
                          </a:solidFill>
                          <a:latin typeface="Arial" panose="020B0604020202020204" pitchFamily="34" charset="0"/>
                          <a:cs typeface="Arial" panose="020B0604020202020204" pitchFamily="34" charset="0"/>
                        </a:rPr>
                        <a:t>Mary</a:t>
                      </a:r>
                      <a:r>
                        <a:rPr lang="en-US" sz="1800" b="1" baseline="0" dirty="0">
                          <a:solidFill>
                            <a:schemeClr val="tx1"/>
                          </a:solidFill>
                          <a:latin typeface="Arial" panose="020B0604020202020204" pitchFamily="34" charset="0"/>
                          <a:cs typeface="Arial" panose="020B0604020202020204" pitchFamily="34" charset="0"/>
                        </a:rPr>
                        <a:t> Beran</a:t>
                      </a:r>
                    </a:p>
                    <a:p>
                      <a:pPr algn="ctr"/>
                      <a:r>
                        <a:rPr lang="en-US" sz="1600" b="0" baseline="0" dirty="0">
                          <a:solidFill>
                            <a:schemeClr val="tx1"/>
                          </a:solidFill>
                          <a:latin typeface="Arial" panose="020B0604020202020204" pitchFamily="34" charset="0"/>
                          <a:cs typeface="Arial" panose="020B0604020202020204" pitchFamily="34" charset="0"/>
                        </a:rPr>
                        <a:t>Georgia Tech Research Corporation </a:t>
                      </a:r>
                    </a:p>
                  </a:txBody>
                  <a:tcPr marL="68580" marR="68580" marT="34290" marB="34290" anchor="ctr"/>
                </a:tc>
                <a:extLst>
                  <a:ext uri="{0D108BD9-81ED-4DB2-BD59-A6C34878D82A}">
                    <a16:rowId xmlns:a16="http://schemas.microsoft.com/office/drawing/2014/main" val="2476539627"/>
                  </a:ext>
                </a:extLst>
              </a:tr>
              <a:tr h="848836">
                <a:tc>
                  <a:txBody>
                    <a:bodyPr/>
                    <a:lstStyle/>
                    <a:p>
                      <a:pPr algn="ctr"/>
                      <a:r>
                        <a:rPr lang="en-US" sz="1800" b="1" dirty="0">
                          <a:latin typeface="Arial" panose="020B0604020202020204" pitchFamily="34" charset="0"/>
                          <a:cs typeface="Arial" panose="020B0604020202020204" pitchFamily="34" charset="0"/>
                        </a:rPr>
                        <a:t>Steve Casazza </a:t>
                      </a:r>
                    </a:p>
                    <a:p>
                      <a:pPr algn="ctr"/>
                      <a:r>
                        <a:rPr lang="en-US" sz="1600" dirty="0">
                          <a:latin typeface="Arial" panose="020B0604020202020204" pitchFamily="34" charset="0"/>
                          <a:cs typeface="Arial" panose="020B0604020202020204" pitchFamily="34" charset="0"/>
                        </a:rPr>
                        <a:t>Defense Trade Solutions</a:t>
                      </a:r>
                    </a:p>
                  </a:txBody>
                  <a:tcPr marL="68580" marR="68580" marT="34290" marB="34290" anchor="ctr"/>
                </a:tc>
                <a:tc gridSpan="2">
                  <a:txBody>
                    <a:bodyPr/>
                    <a:lstStyle/>
                    <a:p>
                      <a:pPr algn="ctr"/>
                      <a:r>
                        <a:rPr lang="en-US" sz="1800" b="1" dirty="0">
                          <a:latin typeface="Arial" panose="020B0604020202020204" pitchFamily="34" charset="0"/>
                          <a:cs typeface="Arial" panose="020B0604020202020204" pitchFamily="34" charset="0"/>
                        </a:rPr>
                        <a:t>Dava Casoni</a:t>
                      </a:r>
                      <a:endParaRPr lang="en-US" sz="1800" b="1" baseline="0" dirty="0">
                        <a:latin typeface="Arial" panose="020B0604020202020204" pitchFamily="34" charset="0"/>
                        <a:cs typeface="Arial" panose="020B0604020202020204" pitchFamily="34" charset="0"/>
                      </a:endParaRPr>
                    </a:p>
                    <a:p>
                      <a:pPr algn="ctr"/>
                      <a:r>
                        <a:rPr lang="en-US" sz="1600" baseline="0" dirty="0">
                          <a:latin typeface="Arial" panose="020B0604020202020204" pitchFamily="34" charset="0"/>
                          <a:cs typeface="Arial" panose="020B0604020202020204" pitchFamily="34" charset="0"/>
                        </a:rPr>
                        <a:t>University of Southern California</a:t>
                      </a:r>
                      <a:endParaRPr lang="en-US" sz="1600" dirty="0">
                        <a:latin typeface="Arial" panose="020B0604020202020204" pitchFamily="34" charset="0"/>
                        <a:cs typeface="Arial" panose="020B0604020202020204" pitchFamily="34" charset="0"/>
                      </a:endParaRPr>
                    </a:p>
                  </a:txBody>
                  <a:tcPr marL="68580" marR="68580" marT="34290" marB="34290" anchor="ctr"/>
                </a:tc>
                <a:tc hMerge="1">
                  <a:txBody>
                    <a:bodyPr/>
                    <a:lstStyle/>
                    <a:p>
                      <a:endParaRPr 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latin typeface="Arial" panose="020B0604020202020204" pitchFamily="34" charset="0"/>
                          <a:cs typeface="Arial" panose="020B0604020202020204" pitchFamily="34" charset="0"/>
                        </a:rPr>
                        <a:t>Monica Chavez</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Amgen</a:t>
                      </a:r>
                    </a:p>
                  </a:txBody>
                  <a:tcPr marL="68580" marR="68580" marT="34290" marB="34290" anchor="ctr"/>
                </a:tc>
                <a:extLst>
                  <a:ext uri="{0D108BD9-81ED-4DB2-BD59-A6C34878D82A}">
                    <a16:rowId xmlns:a16="http://schemas.microsoft.com/office/drawing/2014/main" val="294153224"/>
                  </a:ext>
                </a:extLst>
              </a:tr>
              <a:tr h="82947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latin typeface="Arial" panose="020B0604020202020204" pitchFamily="34" charset="0"/>
                          <a:cs typeface="Arial" panose="020B0604020202020204" pitchFamily="34" charset="0"/>
                        </a:rPr>
                        <a:t>Sandra Cross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Huntington Ingalls Industries</a:t>
                      </a:r>
                    </a:p>
                  </a:txBody>
                  <a:tcPr marL="68580" marR="68580" marT="34290" marB="34290" anchor="ctr"/>
                </a:tc>
                <a:tc gridSpan="2">
                  <a:txBody>
                    <a:bodyPr/>
                    <a:lstStyle/>
                    <a:p>
                      <a:pPr algn="ctr"/>
                      <a:r>
                        <a:rPr lang="en-US" sz="1800" b="1" dirty="0">
                          <a:latin typeface="Arial" panose="020B0604020202020204" pitchFamily="34" charset="0"/>
                          <a:cs typeface="Arial" panose="020B0604020202020204" pitchFamily="34" charset="0"/>
                        </a:rPr>
                        <a:t>Josh Fitzhugh</a:t>
                      </a:r>
                    </a:p>
                    <a:p>
                      <a:pPr algn="ctr"/>
                      <a:r>
                        <a:rPr lang="en-US" sz="1600" baseline="0" dirty="0">
                          <a:latin typeface="Arial" panose="020B0604020202020204" pitchFamily="34" charset="0"/>
                          <a:cs typeface="Arial" panose="020B0604020202020204" pitchFamily="34" charset="0"/>
                        </a:rPr>
                        <a:t>Flextronics International</a:t>
                      </a:r>
                      <a:endParaRPr lang="en-US" sz="1600" dirty="0">
                        <a:latin typeface="Arial" panose="020B0604020202020204" pitchFamily="34" charset="0"/>
                        <a:cs typeface="Arial" panose="020B0604020202020204" pitchFamily="34" charset="0"/>
                      </a:endParaRPr>
                    </a:p>
                  </a:txBody>
                  <a:tcPr marL="68580" marR="68580" marT="34290" marB="34290" anchor="ctr"/>
                </a:tc>
                <a:tc hMerge="1">
                  <a:txBody>
                    <a:bodyPr/>
                    <a:lstStyle/>
                    <a:p>
                      <a:endParaRPr lang="en-US"/>
                    </a:p>
                  </a:txBody>
                  <a:tcPr/>
                </a:tc>
                <a:tc>
                  <a:txBody>
                    <a:bodyPr/>
                    <a:lstStyle/>
                    <a:p>
                      <a:pPr algn="ctr"/>
                      <a:r>
                        <a:rPr lang="en-US" sz="1800" b="1" dirty="0">
                          <a:latin typeface="Arial" panose="020B0604020202020204" pitchFamily="34" charset="0"/>
                          <a:cs typeface="Arial" panose="020B0604020202020204" pitchFamily="34" charset="0"/>
                        </a:rPr>
                        <a:t>Jeff Merrell</a:t>
                      </a:r>
                    </a:p>
                    <a:p>
                      <a:pPr algn="ctr"/>
                      <a:r>
                        <a:rPr lang="en-US" sz="1600" dirty="0">
                          <a:latin typeface="Arial" panose="020B0604020202020204" pitchFamily="34" charset="0"/>
                          <a:cs typeface="Arial" panose="020B0604020202020204" pitchFamily="34" charset="0"/>
                        </a:rPr>
                        <a:t>Rolls-</a:t>
                      </a:r>
                      <a:r>
                        <a:rPr lang="en-US" sz="1600" baseline="0" dirty="0">
                          <a:latin typeface="Arial" panose="020B0604020202020204" pitchFamily="34" charset="0"/>
                          <a:cs typeface="Arial" panose="020B0604020202020204" pitchFamily="34" charset="0"/>
                        </a:rPr>
                        <a:t>Royce North America</a:t>
                      </a:r>
                      <a:endParaRPr lang="en-US" sz="1600" dirty="0">
                        <a:latin typeface="Arial" panose="020B0604020202020204" pitchFamily="34" charset="0"/>
                        <a:cs typeface="Arial" panose="020B0604020202020204" pitchFamily="34" charset="0"/>
                      </a:endParaRPr>
                    </a:p>
                  </a:txBody>
                  <a:tcPr marL="68580" marR="68580" marT="34290" marB="34290" anchor="ctr"/>
                </a:tc>
                <a:extLst>
                  <a:ext uri="{0D108BD9-81ED-4DB2-BD59-A6C34878D82A}">
                    <a16:rowId xmlns:a16="http://schemas.microsoft.com/office/drawing/2014/main" val="2564894205"/>
                  </a:ext>
                </a:extLst>
              </a:tr>
              <a:tr h="8488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latin typeface="Arial" panose="020B0604020202020204" pitchFamily="34" charset="0"/>
                          <a:cs typeface="Arial" panose="020B0604020202020204" pitchFamily="34" charset="0"/>
                        </a:rPr>
                        <a:t>Ari </a:t>
                      </a:r>
                      <a:r>
                        <a:rPr lang="en-US" sz="1800" b="1" dirty="0" err="1">
                          <a:latin typeface="Arial" panose="020B0604020202020204" pitchFamily="34" charset="0"/>
                          <a:cs typeface="Arial" panose="020B0604020202020204" pitchFamily="34" charset="0"/>
                        </a:rPr>
                        <a:t>Novis</a:t>
                      </a:r>
                      <a:endParaRPr lang="en-US" sz="1800" b="1" baseline="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aseline="0" dirty="0">
                          <a:latin typeface="Arial" panose="020B0604020202020204" pitchFamily="34" charset="0"/>
                          <a:cs typeface="Arial" panose="020B0604020202020204" pitchFamily="34" charset="0"/>
                        </a:rPr>
                        <a:t>Pratt &amp; Whitney Aircraft</a:t>
                      </a:r>
                      <a:endParaRPr lang="en-US" sz="1600" dirty="0">
                        <a:latin typeface="Arial" panose="020B0604020202020204" pitchFamily="34" charset="0"/>
                        <a:cs typeface="Arial" panose="020B0604020202020204" pitchFamily="34" charset="0"/>
                      </a:endParaRPr>
                    </a:p>
                  </a:txBody>
                  <a:tcPr marL="68580" marR="68580" marT="34290" marB="34290" anchor="ctr"/>
                </a:tc>
                <a:tc gridSpan="2">
                  <a:txBody>
                    <a:bodyPr/>
                    <a:lstStyle/>
                    <a:p>
                      <a:pPr algn="ctr"/>
                      <a:r>
                        <a:rPr lang="en-US" sz="1800" b="1" dirty="0">
                          <a:latin typeface="Arial" panose="020B0604020202020204" pitchFamily="34" charset="0"/>
                          <a:cs typeface="Arial" panose="020B0604020202020204" pitchFamily="34" charset="0"/>
                        </a:rPr>
                        <a:t>Steven Pelak</a:t>
                      </a:r>
                    </a:p>
                    <a:p>
                      <a:pPr algn="ctr"/>
                      <a:r>
                        <a:rPr lang="en-US" sz="1600" baseline="0" dirty="0">
                          <a:latin typeface="Arial" panose="020B0604020202020204" pitchFamily="34" charset="0"/>
                          <a:cs typeface="Arial" panose="020B0604020202020204" pitchFamily="34" charset="0"/>
                        </a:rPr>
                        <a:t>Holland &amp; Hart, LLP</a:t>
                      </a:r>
                      <a:endParaRPr lang="en-US" sz="1600" dirty="0">
                        <a:latin typeface="Arial" panose="020B0604020202020204" pitchFamily="34" charset="0"/>
                        <a:cs typeface="Arial" panose="020B0604020202020204" pitchFamily="34" charset="0"/>
                      </a:endParaRPr>
                    </a:p>
                  </a:txBody>
                  <a:tcPr marL="68580" marR="68580" marT="34290" marB="34290" anchor="ctr"/>
                </a:tc>
                <a:tc hMerge="1">
                  <a:txBody>
                    <a:bodyPr/>
                    <a:lstStyle/>
                    <a:p>
                      <a:endParaRPr lang="en-US"/>
                    </a:p>
                  </a:txBody>
                  <a:tcPr/>
                </a:tc>
                <a:tc>
                  <a:txBody>
                    <a:bodyPr/>
                    <a:lstStyle/>
                    <a:p>
                      <a:pPr algn="ctr"/>
                      <a:r>
                        <a:rPr lang="en-US" sz="1800" b="1" dirty="0">
                          <a:latin typeface="Arial" panose="020B0604020202020204" pitchFamily="34" charset="0"/>
                          <a:cs typeface="Arial" panose="020B0604020202020204" pitchFamily="34" charset="0"/>
                        </a:rPr>
                        <a:t>Daniel Perrone</a:t>
                      </a:r>
                      <a:endParaRPr lang="en-US" sz="1800" b="1" baseline="0" dirty="0">
                        <a:latin typeface="Arial" panose="020B0604020202020204" pitchFamily="34" charset="0"/>
                        <a:cs typeface="Arial" panose="020B0604020202020204" pitchFamily="34" charset="0"/>
                      </a:endParaRPr>
                    </a:p>
                    <a:p>
                      <a:pPr algn="ctr"/>
                      <a:r>
                        <a:rPr lang="en-US" sz="1600" baseline="0" dirty="0">
                          <a:latin typeface="Arial" panose="020B0604020202020204" pitchFamily="34" charset="0"/>
                          <a:cs typeface="Arial" panose="020B0604020202020204" pitchFamily="34" charset="0"/>
                        </a:rPr>
                        <a:t>Raytheon Technologies Corporation</a:t>
                      </a:r>
                      <a:endParaRPr lang="en-US" sz="1600" dirty="0">
                        <a:latin typeface="Arial" panose="020B0604020202020204" pitchFamily="34" charset="0"/>
                        <a:cs typeface="Arial" panose="020B0604020202020204" pitchFamily="34" charset="0"/>
                      </a:endParaRPr>
                    </a:p>
                  </a:txBody>
                  <a:tcPr marL="68580" marR="68580" marT="34290" marB="34290" anchor="ctr"/>
                </a:tc>
                <a:extLst>
                  <a:ext uri="{0D108BD9-81ED-4DB2-BD59-A6C34878D82A}">
                    <a16:rowId xmlns:a16="http://schemas.microsoft.com/office/drawing/2014/main" val="1848773854"/>
                  </a:ext>
                </a:extLst>
              </a:tr>
              <a:tr h="82947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latin typeface="Arial" panose="020B0604020202020204" pitchFamily="34" charset="0"/>
                          <a:cs typeface="Arial" panose="020B0604020202020204" pitchFamily="34" charset="0"/>
                        </a:rPr>
                        <a:t>Darren Riley</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Riley</a:t>
                      </a:r>
                      <a:r>
                        <a:rPr lang="en-US" sz="1600" baseline="0" dirty="0">
                          <a:latin typeface="Arial" panose="020B0604020202020204" pitchFamily="34" charset="0"/>
                          <a:cs typeface="Arial" panose="020B0604020202020204" pitchFamily="34" charset="0"/>
                        </a:rPr>
                        <a:t> Trade Law, PLLC</a:t>
                      </a:r>
                      <a:endParaRPr lang="en-US" sz="1600" dirty="0">
                        <a:latin typeface="Arial" panose="020B0604020202020204" pitchFamily="34" charset="0"/>
                        <a:cs typeface="Arial" panose="020B0604020202020204" pitchFamily="34" charset="0"/>
                      </a:endParaRPr>
                    </a:p>
                  </a:txBody>
                  <a:tcPr marL="68580" marR="68580" marT="34290" marB="34290"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latin typeface="Arial" panose="020B0604020202020204" pitchFamily="34" charset="0"/>
                          <a:cs typeface="Arial" panose="020B0604020202020204" pitchFamily="34" charset="0"/>
                        </a:rPr>
                        <a:t>Olga Torres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Torres Law, PLLC</a:t>
                      </a:r>
                    </a:p>
                  </a:txBody>
                  <a:tcPr marL="68580" marR="68580" marT="34290" marB="34290" anchor="ctr"/>
                </a:tc>
                <a:tc hMerge="1">
                  <a:txBody>
                    <a:bodyPr/>
                    <a:lstStyle/>
                    <a:p>
                      <a:endParaRPr lang="en-US"/>
                    </a:p>
                  </a:txBody>
                  <a:tcPr/>
                </a:tc>
                <a:tc>
                  <a:txBody>
                    <a:bodyPr/>
                    <a:lstStyle/>
                    <a:p>
                      <a:pPr algn="ctr"/>
                      <a:r>
                        <a:rPr lang="en-US" sz="1400" dirty="0">
                          <a:latin typeface="Arial" panose="020B0604020202020204" pitchFamily="34" charset="0"/>
                          <a:cs typeface="Arial" panose="020B0604020202020204" pitchFamily="34" charset="0"/>
                        </a:rPr>
                        <a:t>Special acknowledgement to prior Part</a:t>
                      </a:r>
                      <a:r>
                        <a:rPr lang="en-US" sz="1400" baseline="0" dirty="0">
                          <a:latin typeface="Arial" panose="020B0604020202020204" pitchFamily="34" charset="0"/>
                          <a:cs typeface="Arial" panose="020B0604020202020204" pitchFamily="34" charset="0"/>
                        </a:rPr>
                        <a:t> 130 working group members!</a:t>
                      </a:r>
                      <a:endParaRPr lang="en-US" sz="1400" dirty="0">
                        <a:latin typeface="Arial" panose="020B0604020202020204" pitchFamily="34" charset="0"/>
                        <a:cs typeface="Arial" panose="020B0604020202020204" pitchFamily="34" charset="0"/>
                      </a:endParaRPr>
                    </a:p>
                  </a:txBody>
                  <a:tcPr marL="68580" marR="68580" marT="34290" marB="34290" anchor="ctr"/>
                </a:tc>
                <a:extLst>
                  <a:ext uri="{0D108BD9-81ED-4DB2-BD59-A6C34878D82A}">
                    <a16:rowId xmlns:a16="http://schemas.microsoft.com/office/drawing/2014/main" val="367419187"/>
                  </a:ext>
                </a:extLst>
              </a:tr>
            </a:tbl>
          </a:graphicData>
        </a:graphic>
      </p:graphicFrame>
    </p:spTree>
    <p:extLst>
      <p:ext uri="{BB962C8B-B14F-4D97-AF65-F5344CB8AC3E}">
        <p14:creationId xmlns:p14="http://schemas.microsoft.com/office/powerpoint/2010/main" val="76987724"/>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424260" y="1316725"/>
            <a:ext cx="8103455" cy="4839601"/>
          </a:xfrm>
        </p:spPr>
        <p:txBody>
          <a:bodyPr/>
          <a:lstStyle/>
          <a:p>
            <a:pPr marL="0" indent="0" algn="ctr">
              <a:buNone/>
            </a:pPr>
            <a:r>
              <a:rPr lang="en-US" sz="2400" b="0" i="1" dirty="0">
                <a:latin typeface="Arial" panose="020B0604020202020204" pitchFamily="34" charset="0"/>
                <a:cs typeface="Arial" panose="020B0604020202020204" pitchFamily="34" charset="0"/>
              </a:rPr>
              <a:t>DDTC requests the DTAG to continue to build upon the White Paper created in support of the October 2020 Plenary related to ITAR Part 130. DDTC requests that the DTAG incorporate relevant legislative and treaty requirements into its analysis on an alternative reporting approach, paying particular attention to which reporting requirements mandate DDTC to report contributions, gifts, commissions, or fees offered; versus paid or both.</a:t>
            </a:r>
          </a:p>
          <a:p>
            <a:pPr marL="0" indent="0" algn="ctr">
              <a:buNone/>
            </a:pPr>
            <a:endParaRPr lang="en-US" sz="1800" b="0" dirty="0">
              <a:latin typeface="Arial" panose="020B0604020202020204" pitchFamily="34" charset="0"/>
              <a:cs typeface="Arial" panose="020B0604020202020204" pitchFamily="34" charset="0"/>
            </a:endParaRPr>
          </a:p>
          <a:p>
            <a:pPr marL="0" indent="0" algn="ctr">
              <a:buNone/>
            </a:pPr>
            <a:endParaRPr lang="en-US" sz="1800" b="0" i="1" dirty="0">
              <a:latin typeface="Arial" panose="020B0604020202020204" pitchFamily="34" charset="0"/>
              <a:cs typeface="Arial" panose="020B0604020202020204" pitchFamily="34" charset="0"/>
            </a:endParaRPr>
          </a:p>
          <a:p>
            <a:pPr marL="0" indent="0" algn="ctr">
              <a:buNone/>
            </a:pPr>
            <a:r>
              <a:rPr lang="en-US" sz="1800" b="0" i="1" dirty="0">
                <a:latin typeface="Arial" panose="020B0604020202020204" pitchFamily="34" charset="0"/>
                <a:cs typeface="Arial" panose="020B0604020202020204" pitchFamily="34" charset="0"/>
              </a:rPr>
              <a:t>Reference:</a:t>
            </a:r>
          </a:p>
          <a:p>
            <a:pPr marL="0" indent="0" algn="ctr">
              <a:buNone/>
            </a:pPr>
            <a:r>
              <a:rPr lang="en-US" sz="1800" b="0" i="1" dirty="0">
                <a:latin typeface="Arial" panose="020B0604020202020204" pitchFamily="34" charset="0"/>
                <a:cs typeface="Arial" panose="020B0604020202020204" pitchFamily="34" charset="0"/>
              </a:rPr>
              <a:t>Letter dated March 30, 2021, from DAS Michael Miller to Andrea Dynes (DTAG Chair)</a:t>
            </a:r>
          </a:p>
        </p:txBody>
      </p:sp>
      <p:sp>
        <p:nvSpPr>
          <p:cNvPr id="5" name="Title 4"/>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Tasking – Part 130</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3" name="Slide Number Placeholder 2"/>
          <p:cNvSpPr>
            <a:spLocks noGrp="1"/>
          </p:cNvSpPr>
          <p:nvPr>
            <p:ph type="sldNum" sz="quarter" idx="4"/>
          </p:nvPr>
        </p:nvSpPr>
        <p:spPr/>
        <p:txBody>
          <a:bodyPr/>
          <a:lstStyle/>
          <a:p>
            <a:fld id="{34D34C5A-D45E-48BA-816E-548CEC6ACD4B}" type="slidenum">
              <a:rPr lang="en-US" smtClean="0"/>
              <a:pPr/>
              <a:t>29</a:t>
            </a:fld>
            <a:endParaRPr lang="en-US"/>
          </a:p>
        </p:txBody>
      </p:sp>
    </p:spTree>
    <p:extLst>
      <p:ext uri="{BB962C8B-B14F-4D97-AF65-F5344CB8AC3E}">
        <p14:creationId xmlns:p14="http://schemas.microsoft.com/office/powerpoint/2010/main" val="428192732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txBox="1">
            <a:spLocks/>
          </p:cNvSpPr>
          <p:nvPr/>
        </p:nvSpPr>
        <p:spPr bwMode="auto">
          <a:xfrm>
            <a:off x="914400" y="304801"/>
            <a:ext cx="6248400" cy="762000"/>
          </a:xfrm>
          <a:prstGeom prst="rect">
            <a:avLst/>
          </a:prstGeom>
          <a:noFill/>
          <a:ln w="9525">
            <a:noFill/>
            <a:miter lim="800000"/>
            <a:headEnd/>
            <a:tailEnd/>
          </a:ln>
        </p:spPr>
        <p:txBody>
          <a:bodyPr/>
          <a:lstStyle/>
          <a:p>
            <a:endParaRPr lang="en-US" sz="1200" dirty="0"/>
          </a:p>
          <a:p>
            <a:r>
              <a:rPr lang="en-US" sz="3600" b="1" dirty="0"/>
              <a:t>DTAG Charter </a:t>
            </a:r>
            <a:r>
              <a:rPr lang="en-US" sz="3200" b="1" dirty="0"/>
              <a:t>(May 11, 2020)</a:t>
            </a:r>
          </a:p>
        </p:txBody>
      </p:sp>
      <p:sp>
        <p:nvSpPr>
          <p:cNvPr id="2" name="Slide Number Placeholder 1"/>
          <p:cNvSpPr>
            <a:spLocks noGrp="1"/>
          </p:cNvSpPr>
          <p:nvPr>
            <p:ph type="sldNum" sz="quarter" idx="12"/>
          </p:nvPr>
        </p:nvSpPr>
        <p:spPr/>
        <p:txBody>
          <a:bodyPr/>
          <a:lstStyle/>
          <a:p>
            <a:fld id="{2D274F07-B828-4BA3-84F4-83379BC76ABD}" type="slidenum">
              <a:rPr lang="en-US" smtClean="0"/>
              <a:pPr/>
              <a:t>3</a:t>
            </a:fld>
            <a:endParaRPr lang="en-US" dirty="0"/>
          </a:p>
        </p:txBody>
      </p:sp>
      <p:sp>
        <p:nvSpPr>
          <p:cNvPr id="6" name="Text Placeholder 5"/>
          <p:cNvSpPr>
            <a:spLocks noGrp="1"/>
          </p:cNvSpPr>
          <p:nvPr>
            <p:ph type="body" idx="4294967295"/>
          </p:nvPr>
        </p:nvSpPr>
        <p:spPr>
          <a:xfrm>
            <a:off x="457200" y="1201510"/>
            <a:ext cx="8229600" cy="5376700"/>
          </a:xfrm>
        </p:spPr>
        <p:txBody>
          <a:bodyPr/>
          <a:lstStyle/>
          <a:p>
            <a:r>
              <a:rPr lang="en-US" sz="2400" dirty="0">
                <a:latin typeface="Arial" panose="020B0604020202020204" pitchFamily="34" charset="0"/>
                <a:cs typeface="Arial" panose="020B0604020202020204" pitchFamily="34" charset="0"/>
              </a:rPr>
              <a:t>Objectives and Scope of Activities</a:t>
            </a:r>
          </a:p>
          <a:p>
            <a:pPr lvl="1"/>
            <a:r>
              <a:rPr lang="en-US" sz="2000" dirty="0">
                <a:latin typeface="Arial" panose="020B0604020202020204" pitchFamily="34" charset="0"/>
                <a:cs typeface="Arial" panose="020B0604020202020204" pitchFamily="34" charset="0"/>
              </a:rPr>
              <a:t>“The purpose of the DTAG is to provide a formal channel for regular consultation and coordination with U.S. private sector defense exporters and defense trade specialists on issues involving U.S. laws, policies, and regulations for exports of defense articles, services, and related technical data.  The DTAG serves the Department in a solely advisory capacity.”</a:t>
            </a:r>
            <a:br>
              <a:rPr lang="en-US"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Description of Duties</a:t>
            </a:r>
          </a:p>
          <a:p>
            <a:pPr lvl="1"/>
            <a:r>
              <a:rPr lang="en-US" sz="2000" dirty="0">
                <a:latin typeface="Arial" panose="020B0604020202020204" pitchFamily="34" charset="0"/>
                <a:cs typeface="Arial" panose="020B0604020202020204" pitchFamily="34" charset="0"/>
              </a:rPr>
              <a:t>“The DTAG will advise the Department on its support for and regulation of defense trade to help ensure that the foreign policy and national security interests of the United States continue to be protected and advanced while helping to reduce unnecessary impediments to legitimate exports in order to support the defense requirements of U.S. friends and allies.”</a:t>
            </a:r>
          </a:p>
          <a:p>
            <a:endParaRPr lang="en-US" sz="2200" dirty="0"/>
          </a:p>
        </p:txBody>
      </p:sp>
      <p:sp>
        <p:nvSpPr>
          <p:cNvPr id="3" name="Date Placeholder 2">
            <a:extLst>
              <a:ext uri="{FF2B5EF4-FFF2-40B4-BE49-F238E27FC236}">
                <a16:creationId xmlns:a16="http://schemas.microsoft.com/office/drawing/2014/main" id="{FA12497A-8FEE-4F0D-AAA0-BE116CB0DEC8}"/>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41768102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01070" y="1316725"/>
            <a:ext cx="8180265" cy="4839601"/>
          </a:xfrm>
        </p:spPr>
        <p:txBody>
          <a:bodyPr/>
          <a:lstStyle/>
          <a:p>
            <a:pPr marL="0" indent="0">
              <a:spcAft>
                <a:spcPts val="600"/>
              </a:spcAft>
              <a:buNone/>
            </a:pPr>
            <a:r>
              <a:rPr lang="en-US" sz="2400" dirty="0">
                <a:latin typeface="Arial" panose="020B0604020202020204" pitchFamily="34" charset="0"/>
                <a:cs typeface="Arial" panose="020B0604020202020204" pitchFamily="34" charset="0"/>
              </a:rPr>
              <a:t>May 2020 DTAG Meeting</a:t>
            </a:r>
          </a:p>
          <a:p>
            <a:pPr>
              <a:spcAft>
                <a:spcPts val="600"/>
              </a:spcAft>
            </a:pPr>
            <a:endParaRPr lang="en-US" sz="800" dirty="0">
              <a:latin typeface="Arial" panose="020B0604020202020204" pitchFamily="34" charset="0"/>
              <a:cs typeface="Arial" panose="020B0604020202020204" pitchFamily="34" charset="0"/>
            </a:endParaRPr>
          </a:p>
          <a:p>
            <a:pPr>
              <a:spcAft>
                <a:spcPts val="600"/>
              </a:spcAft>
            </a:pPr>
            <a:r>
              <a:rPr lang="en-US" sz="2400" b="0" dirty="0">
                <a:latin typeface="Arial" panose="020B0604020202020204" pitchFamily="34" charset="0"/>
                <a:cs typeface="Arial" panose="020B0604020202020204" pitchFamily="34" charset="0"/>
              </a:rPr>
              <a:t>The DTAG recommended an alternative periodic reporting approach for Part 130 of the ITAR as well as substantive amendments to Part 130 to increase accuracy, transparency, and compliance.   </a:t>
            </a:r>
          </a:p>
          <a:p>
            <a:pPr>
              <a:spcAft>
                <a:spcPts val="600"/>
              </a:spcAft>
            </a:pPr>
            <a:endParaRPr lang="en-US" sz="800" b="0" dirty="0">
              <a:latin typeface="Arial" panose="020B0604020202020204" pitchFamily="34" charset="0"/>
              <a:cs typeface="Arial" panose="020B0604020202020204" pitchFamily="34" charset="0"/>
            </a:endParaRPr>
          </a:p>
          <a:p>
            <a:pPr>
              <a:spcAft>
                <a:spcPts val="600"/>
              </a:spcAft>
            </a:pPr>
            <a:r>
              <a:rPr lang="en-US" sz="2400" b="0" dirty="0">
                <a:latin typeface="Arial" panose="020B0604020202020204" pitchFamily="34" charset="0"/>
                <a:cs typeface="Arial" panose="020B0604020202020204" pitchFamily="34" charset="0"/>
              </a:rPr>
              <a:t>DDTC requests that DTAG recommend forms that could be used to support such an alternative reporting approach (e.g., annually) to ensure that the reports capture relevant information.</a:t>
            </a:r>
          </a:p>
          <a:p>
            <a:pPr lvl="1">
              <a:spcAft>
                <a:spcPts val="600"/>
              </a:spcAft>
            </a:pPr>
            <a:endParaRPr lang="en-US" dirty="0"/>
          </a:p>
        </p:txBody>
      </p:sp>
      <p:sp>
        <p:nvSpPr>
          <p:cNvPr id="4" name="Title 3"/>
          <p:cNvSpPr>
            <a:spLocks noGrp="1"/>
          </p:cNvSpPr>
          <p:nvPr>
            <p:ph type="title"/>
          </p:nvPr>
        </p:nvSpPr>
        <p:spPr>
          <a:xfrm>
            <a:off x="276578" y="356599"/>
            <a:ext cx="7724424" cy="649081"/>
          </a:xfrm>
        </p:spPr>
        <p:txBody>
          <a:bodyPr/>
          <a:lstStyle/>
          <a:p>
            <a:r>
              <a:rPr lang="en-US" sz="3600" b="1" dirty="0">
                <a:latin typeface="Arial" panose="020B0604020202020204" pitchFamily="34" charset="0"/>
                <a:cs typeface="Arial" panose="020B0604020202020204" pitchFamily="34" charset="0"/>
              </a:rPr>
              <a:t>Background – Part 130</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30</a:t>
            </a:fld>
            <a:endParaRPr lang="en-US"/>
          </a:p>
        </p:txBody>
      </p:sp>
    </p:spTree>
    <p:extLst>
      <p:ext uri="{BB962C8B-B14F-4D97-AF65-F5344CB8AC3E}">
        <p14:creationId xmlns:p14="http://schemas.microsoft.com/office/powerpoint/2010/main" val="50339815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76578" y="1278320"/>
            <a:ext cx="8251138" cy="4878006"/>
          </a:xfrm>
        </p:spPr>
        <p:txBody>
          <a:bodyPr/>
          <a:lstStyle/>
          <a:p>
            <a:pPr marL="0" indent="0">
              <a:buNone/>
            </a:pPr>
            <a:r>
              <a:rPr lang="en-US" sz="2400" dirty="0">
                <a:latin typeface="Arial" panose="020B0604020202020204" pitchFamily="34" charset="0"/>
                <a:cs typeface="Arial" panose="020B0604020202020204" pitchFamily="34" charset="0"/>
              </a:rPr>
              <a:t>October 2020 DTAG Meeting:</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The DTAG recommended an alternate approach to Part 130</a:t>
            </a:r>
          </a:p>
          <a:p>
            <a:pPr lvl="1"/>
            <a:r>
              <a:rPr lang="en-US" sz="2400" dirty="0">
                <a:latin typeface="Arial" panose="020B0604020202020204" pitchFamily="34" charset="0"/>
                <a:cs typeface="Arial" panose="020B0604020202020204" pitchFamily="34" charset="0"/>
              </a:rPr>
              <a:t>Notification to indicate Part 130 information will be reported annually through existing DSP-5 </a:t>
            </a:r>
          </a:p>
          <a:p>
            <a:pPr lvl="1"/>
            <a:r>
              <a:rPr lang="en-US" sz="2400" dirty="0">
                <a:latin typeface="Arial" panose="020B0604020202020204" pitchFamily="34" charset="0"/>
                <a:cs typeface="Arial" panose="020B0604020202020204" pitchFamily="34" charset="0"/>
              </a:rPr>
              <a:t>Proposed guidelines for Annual Part 130 Reports and format with two tables as part of annual registration renewal package</a:t>
            </a:r>
          </a:p>
          <a:p>
            <a:pPr lvl="1"/>
            <a:r>
              <a:rPr lang="en-US" sz="2400" dirty="0">
                <a:latin typeface="Arial" panose="020B0604020202020204" pitchFamily="34" charset="0"/>
                <a:cs typeface="Arial" panose="020B0604020202020204" pitchFamily="34" charset="0"/>
              </a:rPr>
              <a:t>Offered option for sale-by-sale reporting</a:t>
            </a:r>
          </a:p>
          <a:p>
            <a:pPr lvl="1"/>
            <a:endParaRPr lang="en-US" dirty="0"/>
          </a:p>
          <a:p>
            <a:endParaRPr lang="en-US" dirty="0"/>
          </a:p>
        </p:txBody>
      </p:sp>
      <p:sp>
        <p:nvSpPr>
          <p:cNvPr id="4" name="Title 3"/>
          <p:cNvSpPr>
            <a:spLocks noGrp="1"/>
          </p:cNvSpPr>
          <p:nvPr>
            <p:ph type="title"/>
          </p:nvPr>
        </p:nvSpPr>
        <p:spPr>
          <a:xfrm>
            <a:off x="276578" y="356599"/>
            <a:ext cx="7724424" cy="649081"/>
          </a:xfrm>
        </p:spPr>
        <p:txBody>
          <a:bodyPr/>
          <a:lstStyle/>
          <a:p>
            <a:r>
              <a:rPr lang="en-US" sz="3600" b="1" dirty="0">
                <a:latin typeface="Arial" panose="020B0604020202020204" pitchFamily="34" charset="0"/>
                <a:cs typeface="Arial" panose="020B0604020202020204" pitchFamily="34" charset="0"/>
              </a:rPr>
              <a:t>Background – Part 130</a:t>
            </a:r>
          </a:p>
        </p:txBody>
      </p:sp>
      <p:sp>
        <p:nvSpPr>
          <p:cNvPr id="7" name="Date Placeholder 6"/>
          <p:cNvSpPr>
            <a:spLocks noGrp="1"/>
          </p:cNvSpPr>
          <p:nvPr>
            <p:ph type="dt" sz="half" idx="2"/>
          </p:nvPr>
        </p:nvSpPr>
        <p:spPr/>
        <p:txBody>
          <a:bodyPr/>
          <a:lstStyle/>
          <a:p>
            <a:pPr algn="l"/>
            <a:r>
              <a:rPr lang="en-US" sz="105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31</a:t>
            </a:fld>
            <a:endParaRPr lang="en-US"/>
          </a:p>
        </p:txBody>
      </p:sp>
    </p:spTree>
    <p:extLst>
      <p:ext uri="{BB962C8B-B14F-4D97-AF65-F5344CB8AC3E}">
        <p14:creationId xmlns:p14="http://schemas.microsoft.com/office/powerpoint/2010/main" val="2138884261"/>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a:spLocks noGrp="1"/>
          </p:cNvSpPr>
          <p:nvPr>
            <p:ph type="body" sz="quarter" idx="13"/>
          </p:nvPr>
        </p:nvSpPr>
        <p:spPr/>
        <p:txBody>
          <a:bodyPr/>
          <a:lstStyle/>
          <a:p>
            <a:r>
              <a:rPr lang="en-US" sz="2400" dirty="0">
                <a:latin typeface="Arial" panose="020B0604020202020204" pitchFamily="34" charset="0"/>
                <a:cs typeface="Arial" panose="020B0604020202020204" pitchFamily="34" charset="0"/>
              </a:rPr>
              <a:t>Build upon May and October 2020 DTAG Part 130 Working Groups:</a:t>
            </a:r>
          </a:p>
          <a:p>
            <a:pPr lvl="1"/>
            <a:r>
              <a:rPr lang="en-US" sz="2400" dirty="0">
                <a:latin typeface="Arial" panose="020B0604020202020204" pitchFamily="34" charset="0"/>
                <a:cs typeface="Arial" panose="020B0604020202020204" pitchFamily="34" charset="0"/>
              </a:rPr>
              <a:t>Observations and Findings</a:t>
            </a:r>
          </a:p>
          <a:p>
            <a:pPr lvl="1"/>
            <a:r>
              <a:rPr lang="en-US" sz="2400" dirty="0">
                <a:latin typeface="Arial" panose="020B0604020202020204" pitchFamily="34" charset="0"/>
                <a:cs typeface="Arial" panose="020B0604020202020204" pitchFamily="34" charset="0"/>
              </a:rPr>
              <a:t>Survey of DTAG Members regarding Part 130 reporting and compliance practices and challenges </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Consultation with DDTC:</a:t>
            </a:r>
          </a:p>
          <a:p>
            <a:pPr lvl="1"/>
            <a:r>
              <a:rPr lang="en-US" sz="2400" dirty="0">
                <a:latin typeface="Arial" panose="020B0604020202020204" pitchFamily="34" charset="0"/>
                <a:cs typeface="Arial" panose="020B0604020202020204" pitchFamily="34" charset="0"/>
              </a:rPr>
              <a:t>To obtain further refinement of Tasking</a:t>
            </a:r>
          </a:p>
          <a:p>
            <a:pPr lvl="1"/>
            <a:r>
              <a:rPr lang="en-US" sz="2400" dirty="0">
                <a:latin typeface="Arial" panose="020B0604020202020204" pitchFamily="34" charset="0"/>
                <a:cs typeface="Arial" panose="020B0604020202020204" pitchFamily="34" charset="0"/>
              </a:rPr>
              <a:t>To obtain additional details on DDTC reporting requirements to Congress</a:t>
            </a:r>
          </a:p>
        </p:txBody>
      </p:sp>
      <p:sp>
        <p:nvSpPr>
          <p:cNvPr id="3" name="Title 2"/>
          <p:cNvSpPr>
            <a:spLocks noGrp="1"/>
          </p:cNvSpPr>
          <p:nvPr>
            <p:ph type="title"/>
          </p:nvPr>
        </p:nvSpPr>
        <p:spPr>
          <a:xfrm>
            <a:off x="276576" y="356600"/>
            <a:ext cx="7724423" cy="710200"/>
          </a:xfrm>
        </p:spPr>
        <p:txBody>
          <a:bodyPr/>
          <a:lstStyle/>
          <a:p>
            <a:r>
              <a:rPr lang="en-US" sz="3600" dirty="0">
                <a:latin typeface="Arial" panose="020B0604020202020204" pitchFamily="34" charset="0"/>
                <a:cs typeface="Arial" panose="020B0604020202020204" pitchFamily="34" charset="0"/>
              </a:rPr>
              <a:t>Methodology</a:t>
            </a:r>
          </a:p>
        </p:txBody>
      </p:sp>
      <p:sp>
        <p:nvSpPr>
          <p:cNvPr id="4" name="Date Placeholder 3"/>
          <p:cNvSpPr>
            <a:spLocks noGrp="1"/>
          </p:cNvSpPr>
          <p:nvPr>
            <p:ph type="dt" sz="half" idx="2"/>
          </p:nvPr>
        </p:nvSpPr>
        <p:spPr/>
        <p:txBody>
          <a:bodyPr/>
          <a:lstStyle/>
          <a:p>
            <a:pPr algn="l"/>
            <a:r>
              <a:rPr lang="en-US" sz="1000" dirty="0">
                <a:latin typeface="+mn-lt"/>
              </a:rPr>
              <a:t>DTAG Plenary Session May 20, 2021 </a:t>
            </a:r>
          </a:p>
        </p:txBody>
      </p:sp>
      <p:sp>
        <p:nvSpPr>
          <p:cNvPr id="5" name="Slide Number Placeholder 4"/>
          <p:cNvSpPr>
            <a:spLocks noGrp="1"/>
          </p:cNvSpPr>
          <p:nvPr>
            <p:ph type="sldNum" sz="quarter" idx="4"/>
          </p:nvPr>
        </p:nvSpPr>
        <p:spPr/>
        <p:txBody>
          <a:bodyPr/>
          <a:lstStyle/>
          <a:p>
            <a:fld id="{34D34C5A-D45E-48BA-816E-548CEC6ACD4B}" type="slidenum">
              <a:rPr lang="en-US" smtClean="0"/>
              <a:pPr/>
              <a:t>32</a:t>
            </a:fld>
            <a:endParaRPr lang="en-US" dirty="0"/>
          </a:p>
        </p:txBody>
      </p:sp>
    </p:spTree>
    <p:extLst>
      <p:ext uri="{BB962C8B-B14F-4D97-AF65-F5344CB8AC3E}">
        <p14:creationId xmlns:p14="http://schemas.microsoft.com/office/powerpoint/2010/main" val="4242958095"/>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a:spLocks noGrp="1"/>
          </p:cNvSpPr>
          <p:nvPr>
            <p:ph type="body" sz="quarter" idx="13"/>
          </p:nvPr>
        </p:nvSpPr>
        <p:spPr/>
        <p:txBody>
          <a:bodyPr/>
          <a:lstStyle/>
          <a:p>
            <a:r>
              <a:rPr lang="en-US" sz="2400" dirty="0">
                <a:latin typeface="Arial" panose="020B0604020202020204" pitchFamily="34" charset="0"/>
                <a:cs typeface="Arial" panose="020B0604020202020204" pitchFamily="34" charset="0"/>
              </a:rPr>
              <a:t>Review, consideration and discussion of factual and legal issues, challenges, and aims of Part 130 Reporting:</a:t>
            </a:r>
          </a:p>
          <a:p>
            <a:pPr lvl="1"/>
            <a:r>
              <a:rPr lang="en-US" sz="2400" dirty="0">
                <a:latin typeface="Arial" panose="020B0604020202020204" pitchFamily="34" charset="0"/>
                <a:cs typeface="Arial" panose="020B0604020202020204" pitchFamily="34" charset="0"/>
              </a:rPr>
              <a:t>Reviewed relevant treaties</a:t>
            </a:r>
          </a:p>
          <a:p>
            <a:pPr lvl="1"/>
            <a:r>
              <a:rPr lang="en-US" sz="2400" dirty="0">
                <a:latin typeface="Arial" panose="020B0604020202020204" pitchFamily="34" charset="0"/>
                <a:cs typeface="Arial" panose="020B0604020202020204" pitchFamily="34" charset="0"/>
              </a:rPr>
              <a:t>Evaluated </a:t>
            </a:r>
            <a:r>
              <a:rPr lang="en-US" sz="2400" dirty="0" err="1">
                <a:latin typeface="Arial" panose="020B0604020202020204" pitchFamily="34" charset="0"/>
                <a:cs typeface="Arial" panose="020B0604020202020204" pitchFamily="34" charset="0"/>
              </a:rPr>
              <a:t>AECA</a:t>
            </a:r>
            <a:r>
              <a:rPr lang="en-US" sz="2400" dirty="0">
                <a:latin typeface="Arial" panose="020B0604020202020204" pitchFamily="34" charset="0"/>
                <a:cs typeface="Arial" panose="020B0604020202020204" pitchFamily="34" charset="0"/>
              </a:rPr>
              <a:t> requirements, legislative history (to the extent it existed)</a:t>
            </a:r>
          </a:p>
          <a:p>
            <a:pPr lvl="1"/>
            <a:r>
              <a:rPr lang="en-US" sz="2400" dirty="0">
                <a:latin typeface="Arial" panose="020B0604020202020204" pitchFamily="34" charset="0"/>
                <a:cs typeface="Arial" panose="020B0604020202020204" pitchFamily="34" charset="0"/>
              </a:rPr>
              <a:t>Evaluated Congressional record statements regarding fees and commission payments</a:t>
            </a:r>
          </a:p>
        </p:txBody>
      </p:sp>
      <p:sp>
        <p:nvSpPr>
          <p:cNvPr id="3" name="Title 2"/>
          <p:cNvSpPr>
            <a:spLocks noGrp="1"/>
          </p:cNvSpPr>
          <p:nvPr>
            <p:ph type="title"/>
          </p:nvPr>
        </p:nvSpPr>
        <p:spPr/>
        <p:txBody>
          <a:bodyPr/>
          <a:lstStyle/>
          <a:p>
            <a:r>
              <a:rPr lang="en-US" sz="3600" dirty="0">
                <a:latin typeface="Arial" panose="020B0604020202020204" pitchFamily="34" charset="0"/>
                <a:cs typeface="Arial" panose="020B0604020202020204" pitchFamily="34" charset="0"/>
              </a:rPr>
              <a:t>Methodology (cont.)</a:t>
            </a:r>
          </a:p>
        </p:txBody>
      </p:sp>
      <p:sp>
        <p:nvSpPr>
          <p:cNvPr id="4" name="Date Placeholder 3"/>
          <p:cNvSpPr>
            <a:spLocks noGrp="1"/>
          </p:cNvSpPr>
          <p:nvPr>
            <p:ph type="dt" sz="half" idx="2"/>
          </p:nvPr>
        </p:nvSpPr>
        <p:spPr/>
        <p:txBody>
          <a:bodyPr/>
          <a:lstStyle/>
          <a:p>
            <a:pPr algn="l"/>
            <a:r>
              <a:rPr lang="en-US" sz="1000" dirty="0">
                <a:latin typeface="+mn-lt"/>
              </a:rPr>
              <a:t>DTAG Plenary Session May 20, 2021 </a:t>
            </a:r>
          </a:p>
        </p:txBody>
      </p:sp>
      <p:sp>
        <p:nvSpPr>
          <p:cNvPr id="5" name="Slide Number Placeholder 4"/>
          <p:cNvSpPr>
            <a:spLocks noGrp="1"/>
          </p:cNvSpPr>
          <p:nvPr>
            <p:ph type="sldNum" sz="quarter" idx="4"/>
          </p:nvPr>
        </p:nvSpPr>
        <p:spPr/>
        <p:txBody>
          <a:bodyPr/>
          <a:lstStyle/>
          <a:p>
            <a:fld id="{34D34C5A-D45E-48BA-816E-548CEC6ACD4B}" type="slidenum">
              <a:rPr lang="en-US" smtClean="0"/>
              <a:pPr/>
              <a:t>33</a:t>
            </a:fld>
            <a:endParaRPr lang="en-US" dirty="0"/>
          </a:p>
        </p:txBody>
      </p:sp>
    </p:spTree>
    <p:extLst>
      <p:ext uri="{BB962C8B-B14F-4D97-AF65-F5344CB8AC3E}">
        <p14:creationId xmlns:p14="http://schemas.microsoft.com/office/powerpoint/2010/main" val="313503274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a:spLocks noGrp="1"/>
          </p:cNvSpPr>
          <p:nvPr>
            <p:ph type="body" sz="quarter" idx="13"/>
          </p:nvPr>
        </p:nvSpPr>
        <p:spPr/>
        <p:txBody>
          <a:bodyPr/>
          <a:lstStyle/>
          <a:p>
            <a:r>
              <a:rPr lang="en-US" sz="2400" dirty="0">
                <a:latin typeface="Arial" panose="020B0604020202020204" pitchFamily="34" charset="0"/>
                <a:cs typeface="Arial" panose="020B0604020202020204" pitchFamily="34" charset="0"/>
              </a:rPr>
              <a:t>Guided by Principal Goal (described May 2020),  Follow-up Tasking (Oct 2020) and current tasking:</a:t>
            </a:r>
          </a:p>
          <a:p>
            <a:pPr lvl="1"/>
            <a:r>
              <a:rPr lang="en-US" sz="2000" dirty="0">
                <a:latin typeface="Arial" panose="020B0604020202020204" pitchFamily="34" charset="0"/>
                <a:cs typeface="Arial" panose="020B0604020202020204" pitchFamily="34" charset="0"/>
              </a:rPr>
              <a:t> Recommend annual Part 130 Reporting in substance and form </a:t>
            </a:r>
          </a:p>
          <a:p>
            <a:pPr lvl="1"/>
            <a:r>
              <a:rPr lang="en-US" sz="2000" dirty="0">
                <a:latin typeface="Arial" panose="020B0604020202020204" pitchFamily="34" charset="0"/>
                <a:cs typeface="Arial" panose="020B0604020202020204" pitchFamily="34" charset="0"/>
              </a:rPr>
              <a:t> Reporting annually </a:t>
            </a:r>
          </a:p>
          <a:p>
            <a:pPr lvl="2"/>
            <a:r>
              <a:rPr lang="en-US" sz="2000" dirty="0">
                <a:latin typeface="Arial" panose="020B0604020202020204" pitchFamily="34" charset="0"/>
                <a:cs typeface="Arial" panose="020B0604020202020204" pitchFamily="34" charset="0"/>
              </a:rPr>
              <a:t>Enhances industry reporting</a:t>
            </a:r>
          </a:p>
          <a:p>
            <a:pPr lvl="2"/>
            <a:r>
              <a:rPr lang="en-US" sz="2000" dirty="0">
                <a:latin typeface="Arial" panose="020B0604020202020204" pitchFamily="34" charset="0"/>
                <a:cs typeface="Arial" panose="020B0604020202020204" pitchFamily="34" charset="0"/>
              </a:rPr>
              <a:t>Enhances DDTC Reporting </a:t>
            </a:r>
          </a:p>
          <a:p>
            <a:pPr lvl="2"/>
            <a:r>
              <a:rPr lang="en-US" sz="2000" dirty="0">
                <a:latin typeface="Arial" panose="020B0604020202020204" pitchFamily="34" charset="0"/>
                <a:cs typeface="Arial" panose="020B0604020202020204" pitchFamily="34" charset="0"/>
              </a:rPr>
              <a:t>Allows for more accurate, transparent and compliant reporting</a:t>
            </a:r>
          </a:p>
          <a:p>
            <a:r>
              <a:rPr lang="en-US" sz="2400" dirty="0">
                <a:latin typeface="Arial" panose="020B0604020202020204" pitchFamily="34" charset="0"/>
                <a:cs typeface="Arial" panose="020B0604020202020204" pitchFamily="34" charset="0"/>
              </a:rPr>
              <a:t>Understand DDTC needs for reporting to Congress:</a:t>
            </a:r>
          </a:p>
          <a:p>
            <a:pPr lvl="1"/>
            <a:r>
              <a:rPr lang="en-US" sz="2000" dirty="0">
                <a:latin typeface="Arial" panose="020B0604020202020204" pitchFamily="34" charset="0"/>
                <a:cs typeface="Arial" panose="020B0604020202020204" pitchFamily="34" charset="0"/>
              </a:rPr>
              <a:t>Reviewed </a:t>
            </a:r>
            <a:r>
              <a:rPr lang="en-US" sz="2000" dirty="0" err="1">
                <a:latin typeface="Arial" panose="020B0604020202020204" pitchFamily="34" charset="0"/>
                <a:cs typeface="Arial" panose="020B0604020202020204" pitchFamily="34" charset="0"/>
              </a:rPr>
              <a:t>AECA</a:t>
            </a:r>
            <a:r>
              <a:rPr lang="en-US" sz="2000" dirty="0">
                <a:latin typeface="Arial" panose="020B0604020202020204" pitchFamily="34" charset="0"/>
                <a:cs typeface="Arial" panose="020B0604020202020204" pitchFamily="34" charset="0"/>
              </a:rPr>
              <a:t> requirements for reporting</a:t>
            </a:r>
          </a:p>
          <a:p>
            <a:pPr lvl="1"/>
            <a:r>
              <a:rPr lang="en-US" sz="2000" dirty="0">
                <a:latin typeface="Arial" panose="020B0604020202020204" pitchFamily="34" charset="0"/>
                <a:cs typeface="Arial" panose="020B0604020202020204" pitchFamily="34" charset="0"/>
              </a:rPr>
              <a:t>Reviewed </a:t>
            </a:r>
            <a:r>
              <a:rPr lang="en-US" sz="2000" dirty="0" err="1">
                <a:latin typeface="Arial" panose="020B0604020202020204" pitchFamily="34" charset="0"/>
                <a:cs typeface="Arial" panose="020B0604020202020204" pitchFamily="34" charset="0"/>
              </a:rPr>
              <a:t>DDTC’s</a:t>
            </a:r>
            <a:r>
              <a:rPr lang="en-US" sz="2000" dirty="0">
                <a:latin typeface="Arial" panose="020B0604020202020204" pitchFamily="34" charset="0"/>
                <a:cs typeface="Arial" panose="020B0604020202020204" pitchFamily="34" charset="0"/>
              </a:rPr>
              <a:t> reporting requirements to Congress</a:t>
            </a:r>
          </a:p>
          <a:p>
            <a:pPr lvl="1"/>
            <a:r>
              <a:rPr lang="en-US" sz="2000" dirty="0">
                <a:latin typeface="Arial" panose="020B0604020202020204" pitchFamily="34" charset="0"/>
                <a:cs typeface="Arial" panose="020B0604020202020204" pitchFamily="34" charset="0"/>
              </a:rPr>
              <a:t>Evaluated the approach and utility of data collection for the Part 130 reports</a:t>
            </a:r>
          </a:p>
          <a:p>
            <a:endParaRPr lang="en-US" dirty="0"/>
          </a:p>
        </p:txBody>
      </p:sp>
      <p:sp>
        <p:nvSpPr>
          <p:cNvPr id="3" name="Title 2"/>
          <p:cNvSpPr>
            <a:spLocks noGrp="1"/>
          </p:cNvSpPr>
          <p:nvPr>
            <p:ph type="title"/>
          </p:nvPr>
        </p:nvSpPr>
        <p:spPr/>
        <p:txBody>
          <a:bodyPr/>
          <a:lstStyle/>
          <a:p>
            <a:r>
              <a:rPr lang="en-US" sz="3600" dirty="0">
                <a:latin typeface="Arial" panose="020B0604020202020204" pitchFamily="34" charset="0"/>
                <a:cs typeface="Arial" panose="020B0604020202020204" pitchFamily="34" charset="0"/>
              </a:rPr>
              <a:t>Methodology (cont.)</a:t>
            </a:r>
          </a:p>
        </p:txBody>
      </p:sp>
      <p:sp>
        <p:nvSpPr>
          <p:cNvPr id="4" name="Date Placeholder 3"/>
          <p:cNvSpPr>
            <a:spLocks noGrp="1"/>
          </p:cNvSpPr>
          <p:nvPr>
            <p:ph type="dt" sz="half" idx="2"/>
          </p:nvPr>
        </p:nvSpPr>
        <p:spPr>
          <a:xfrm>
            <a:off x="291306" y="6351321"/>
            <a:ext cx="8590845" cy="269612"/>
          </a:xfrm>
        </p:spPr>
        <p:txBody>
          <a:bodyPr/>
          <a:lstStyle/>
          <a:p>
            <a:pPr algn="l"/>
            <a:r>
              <a:rPr lang="en-US" sz="1000" dirty="0">
                <a:latin typeface="+mn-lt"/>
              </a:rPr>
              <a:t>DTAG Plenary Session May 20, 2021 </a:t>
            </a:r>
          </a:p>
        </p:txBody>
      </p:sp>
      <p:sp>
        <p:nvSpPr>
          <p:cNvPr id="5" name="Slide Number Placeholder 4"/>
          <p:cNvSpPr>
            <a:spLocks noGrp="1"/>
          </p:cNvSpPr>
          <p:nvPr>
            <p:ph type="sldNum" sz="quarter" idx="4"/>
          </p:nvPr>
        </p:nvSpPr>
        <p:spPr/>
        <p:txBody>
          <a:bodyPr/>
          <a:lstStyle/>
          <a:p>
            <a:fld id="{34D34C5A-D45E-48BA-816E-548CEC6ACD4B}" type="slidenum">
              <a:rPr lang="en-US" smtClean="0"/>
              <a:pPr/>
              <a:t>34</a:t>
            </a:fld>
            <a:endParaRPr lang="en-US" dirty="0"/>
          </a:p>
        </p:txBody>
      </p:sp>
    </p:spTree>
    <p:extLst>
      <p:ext uri="{BB962C8B-B14F-4D97-AF65-F5344CB8AC3E}">
        <p14:creationId xmlns:p14="http://schemas.microsoft.com/office/powerpoint/2010/main" val="3862699895"/>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76576" y="1201510"/>
            <a:ext cx="8691577" cy="5204314"/>
          </a:xfrm>
        </p:spPr>
        <p:txBody>
          <a:bodyPr/>
          <a:lstStyle/>
          <a:p>
            <a:r>
              <a:rPr lang="en-US" sz="2400" b="1" dirty="0">
                <a:latin typeface="Arial" panose="020B0604020202020204" pitchFamily="34" charset="0"/>
                <a:cs typeface="Arial" panose="020B0604020202020204" pitchFamily="34" charset="0"/>
              </a:rPr>
              <a:t>U.S. - U.K. Defense Trade Cooperation Treaty</a:t>
            </a:r>
          </a:p>
          <a:p>
            <a:pPr lvl="1"/>
            <a:r>
              <a:rPr lang="en-US" sz="1600" dirty="0">
                <a:latin typeface="Arial" panose="020B0604020202020204" pitchFamily="34" charset="0"/>
                <a:cs typeface="Arial" panose="020B0604020202020204" pitchFamily="34" charset="0"/>
              </a:rPr>
              <a:t>126.17(m) sets forth the requirement that Part 130.10 information is required for exports valued in the amount of $500k or more</a:t>
            </a:r>
          </a:p>
          <a:p>
            <a:pPr lvl="3"/>
            <a:r>
              <a:rPr lang="en-US" sz="1400" dirty="0">
                <a:latin typeface="Arial" panose="020B0604020202020204" pitchFamily="34" charset="0"/>
                <a:cs typeface="Arial" panose="020B0604020202020204" pitchFamily="34" charset="0"/>
              </a:rPr>
              <a:t>Same threshold as defined under 130.2 and 130.7 </a:t>
            </a:r>
          </a:p>
          <a:p>
            <a:pPr lvl="3"/>
            <a:r>
              <a:rPr lang="en-US" sz="1400" dirty="0">
                <a:latin typeface="Arial" panose="020B0604020202020204" pitchFamily="34" charset="0"/>
                <a:cs typeface="Arial" panose="020B0604020202020204" pitchFamily="34" charset="0"/>
              </a:rPr>
              <a:t>Treaty exemptions are subject to the same Part 130 requirements as license applications</a:t>
            </a:r>
          </a:p>
          <a:p>
            <a:pPr lvl="1"/>
            <a:r>
              <a:rPr lang="en-US" sz="1600" dirty="0">
                <a:latin typeface="Arial" panose="020B0604020202020204" pitchFamily="34" charset="0"/>
                <a:cs typeface="Arial" panose="020B0604020202020204" pitchFamily="34" charset="0"/>
              </a:rPr>
              <a:t>126.17(l)(xii): Requirements for recordkeeping are consistent with the requirements outlined in 130.14</a:t>
            </a:r>
          </a:p>
          <a:p>
            <a:pPr marL="342900" lvl="1" indent="0">
              <a:buNone/>
            </a:pPr>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U.S. - Australia Defense Trade Cooperation Treaty</a:t>
            </a:r>
          </a:p>
          <a:p>
            <a:pPr lvl="1"/>
            <a:r>
              <a:rPr lang="en-US" sz="1600" dirty="0">
                <a:latin typeface="Arial" panose="020B0604020202020204" pitchFamily="34" charset="0"/>
                <a:cs typeface="Arial" panose="020B0604020202020204" pitchFamily="34" charset="0"/>
              </a:rPr>
              <a:t>126.16(m) sets forth the requirement that Part 130.10 information is required for exports valued in the amount of $500k or more</a:t>
            </a:r>
          </a:p>
          <a:p>
            <a:pPr lvl="3"/>
            <a:r>
              <a:rPr lang="en-US" sz="1400" dirty="0">
                <a:latin typeface="Arial" panose="020B0604020202020204" pitchFamily="34" charset="0"/>
                <a:cs typeface="Arial" panose="020B0604020202020204" pitchFamily="34" charset="0"/>
              </a:rPr>
              <a:t>Same threshold as defined under 130.2 and 130.7 </a:t>
            </a:r>
          </a:p>
          <a:p>
            <a:pPr lvl="3"/>
            <a:r>
              <a:rPr lang="en-US" sz="1400" dirty="0">
                <a:latin typeface="Arial" panose="020B0604020202020204" pitchFamily="34" charset="0"/>
                <a:cs typeface="Arial" panose="020B0604020202020204" pitchFamily="34" charset="0"/>
              </a:rPr>
              <a:t>Treaty exemptions are subject to the same Part 130 requirements as license applications</a:t>
            </a:r>
          </a:p>
          <a:p>
            <a:pPr lvl="1"/>
            <a:r>
              <a:rPr lang="en-US" sz="1600" dirty="0">
                <a:latin typeface="Arial" panose="020B0604020202020204" pitchFamily="34" charset="0"/>
                <a:cs typeface="Arial" panose="020B0604020202020204" pitchFamily="34" charset="0"/>
              </a:rPr>
              <a:t>126.16(l)(xii) Requirements for recordkeeping are consistent with the requirements outlined in 130.14</a:t>
            </a:r>
          </a:p>
          <a:p>
            <a:pPr marL="1028700" lvl="3" indent="0">
              <a:buNone/>
            </a:pPr>
            <a:endParaRPr lang="en-US" dirty="0">
              <a:latin typeface="Arial" panose="020B0604020202020204" pitchFamily="34" charset="0"/>
              <a:cs typeface="Arial" panose="020B0604020202020204" pitchFamily="34" charset="0"/>
            </a:endParaRPr>
          </a:p>
          <a:p>
            <a:pPr lvl="2"/>
            <a:endParaRPr lang="en-US" sz="2000" dirty="0">
              <a:latin typeface="Arial" panose="020B0604020202020204" pitchFamily="34" charset="0"/>
              <a:cs typeface="Arial" panose="020B0604020202020204" pitchFamily="34" charset="0"/>
            </a:endParaRPr>
          </a:p>
          <a:p>
            <a:pPr marL="342900" lvl="1" indent="0">
              <a:buNone/>
            </a:pPr>
            <a:endParaRPr lang="en-US" sz="2000" dirty="0"/>
          </a:p>
        </p:txBody>
      </p:sp>
      <p:sp>
        <p:nvSpPr>
          <p:cNvPr id="3" name="Title 2"/>
          <p:cNvSpPr>
            <a:spLocks noGrp="1"/>
          </p:cNvSpPr>
          <p:nvPr>
            <p:ph type="title"/>
          </p:nvPr>
        </p:nvSpPr>
        <p:spPr/>
        <p:txBody>
          <a:bodyPr/>
          <a:lstStyle/>
          <a:p>
            <a:r>
              <a:rPr lang="en-US" sz="3600" dirty="0">
                <a:latin typeface="Arial" panose="020B0604020202020204" pitchFamily="34" charset="0"/>
                <a:cs typeface="Arial" panose="020B0604020202020204" pitchFamily="34" charset="0"/>
              </a:rPr>
              <a:t>Legislative &amp; Treaty Findings</a:t>
            </a:r>
          </a:p>
        </p:txBody>
      </p:sp>
      <p:sp>
        <p:nvSpPr>
          <p:cNvPr id="4" name="Date Placeholder 3"/>
          <p:cNvSpPr>
            <a:spLocks noGrp="1"/>
          </p:cNvSpPr>
          <p:nvPr>
            <p:ph type="dt" sz="half" idx="2"/>
          </p:nvPr>
        </p:nvSpPr>
        <p:spPr/>
        <p:txBody>
          <a:bodyPr/>
          <a:lstStyle/>
          <a:p>
            <a:pPr algn="l"/>
            <a:r>
              <a:rPr lang="en-US" sz="1000" dirty="0">
                <a:latin typeface="+mn-lt"/>
              </a:rPr>
              <a:t>DTAG Plenary Session May 20, 2021 </a:t>
            </a:r>
          </a:p>
        </p:txBody>
      </p:sp>
      <p:sp>
        <p:nvSpPr>
          <p:cNvPr id="5" name="Slide Number Placeholder 4"/>
          <p:cNvSpPr>
            <a:spLocks noGrp="1"/>
          </p:cNvSpPr>
          <p:nvPr>
            <p:ph type="sldNum" sz="quarter" idx="4"/>
          </p:nvPr>
        </p:nvSpPr>
        <p:spPr/>
        <p:txBody>
          <a:bodyPr/>
          <a:lstStyle/>
          <a:p>
            <a:fld id="{34D34C5A-D45E-48BA-816E-548CEC6ACD4B}" type="slidenum">
              <a:rPr lang="en-US" smtClean="0"/>
              <a:pPr/>
              <a:t>35</a:t>
            </a:fld>
            <a:endParaRPr lang="en-US" dirty="0"/>
          </a:p>
        </p:txBody>
      </p:sp>
    </p:spTree>
    <p:extLst>
      <p:ext uri="{BB962C8B-B14F-4D97-AF65-F5344CB8AC3E}">
        <p14:creationId xmlns:p14="http://schemas.microsoft.com/office/powerpoint/2010/main" val="4096621570"/>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59644" y="1239916"/>
            <a:ext cx="8654170" cy="5040236"/>
          </a:xfrm>
        </p:spPr>
        <p:txBody>
          <a:bodyPr/>
          <a:lstStyle/>
          <a:p>
            <a:r>
              <a:rPr lang="en-US" sz="2400" b="1" dirty="0">
                <a:latin typeface="Arial" panose="020B0604020202020204" pitchFamily="34" charset="0"/>
                <a:cs typeface="Arial" panose="020B0604020202020204" pitchFamily="34" charset="0"/>
              </a:rPr>
              <a:t>Arms Export Control Act of 1976</a:t>
            </a:r>
          </a:p>
          <a:p>
            <a:pPr lvl="1"/>
            <a:r>
              <a:rPr lang="en-US" sz="1800" dirty="0">
                <a:latin typeface="Arial" panose="020B0604020202020204" pitchFamily="34" charset="0"/>
                <a:cs typeface="Arial" panose="020B0604020202020204" pitchFamily="34" charset="0"/>
              </a:rPr>
              <a:t>Revisited Section 39(a)</a:t>
            </a:r>
          </a:p>
          <a:p>
            <a:pPr lvl="1"/>
            <a:r>
              <a:rPr lang="en-US" sz="1800" dirty="0">
                <a:latin typeface="Arial" panose="020B0604020202020204" pitchFamily="34" charset="0"/>
                <a:cs typeface="Arial" panose="020B0604020202020204" pitchFamily="34" charset="0"/>
              </a:rPr>
              <a:t>Congress did not impose more specific requirements in relation to “timely reporting of political contributions, gifts, commissions and fees paid, or offered or agreed to be paid, by any person in connection with” </a:t>
            </a:r>
          </a:p>
          <a:p>
            <a:pPr lvl="1"/>
            <a:r>
              <a:rPr lang="en-US" sz="1800" dirty="0">
                <a:latin typeface="Arial" panose="020B0604020202020204" pitchFamily="34" charset="0"/>
                <a:cs typeface="Arial" panose="020B0604020202020204" pitchFamily="34" charset="0"/>
              </a:rPr>
              <a:t>AECA support the conclusion that </a:t>
            </a:r>
          </a:p>
          <a:p>
            <a:pPr lvl="2"/>
            <a:r>
              <a:rPr lang="en-US" sz="1800" dirty="0">
                <a:latin typeface="Arial" panose="020B0604020202020204" pitchFamily="34" charset="0"/>
                <a:cs typeface="Arial" panose="020B0604020202020204" pitchFamily="34" charset="0"/>
              </a:rPr>
              <a:t>(1) Congress provided the Department with flexibility and discretion to vary from the requirement that Part 130 reports be submitted on a sale-by-sale bases and</a:t>
            </a:r>
          </a:p>
          <a:p>
            <a:pPr lvl="2"/>
            <a:r>
              <a:rPr lang="en-US" sz="1800" dirty="0">
                <a:latin typeface="Arial" panose="020B0604020202020204" pitchFamily="34" charset="0"/>
                <a:cs typeface="Arial" panose="020B0604020202020204" pitchFamily="34" charset="0"/>
              </a:rPr>
              <a:t>(2) Congress intended that the Department would implement regulations most conducive to accurate reporting</a:t>
            </a:r>
          </a:p>
          <a:p>
            <a:r>
              <a:rPr lang="en-US" sz="2400" b="1" dirty="0">
                <a:latin typeface="Arial" panose="020B0604020202020204" pitchFamily="34" charset="0"/>
                <a:cs typeface="Arial" panose="020B0604020202020204" pitchFamily="34" charset="0"/>
              </a:rPr>
              <a:t>Foreign Corrupt Practices Act</a:t>
            </a:r>
          </a:p>
          <a:p>
            <a:pPr lvl="1"/>
            <a:r>
              <a:rPr lang="en-US" sz="1800" dirty="0">
                <a:latin typeface="Arial" panose="020B0604020202020204" pitchFamily="34" charset="0"/>
                <a:cs typeface="Arial" panose="020B0604020202020204" pitchFamily="34" charset="0"/>
              </a:rPr>
              <a:t>Revisited the FPCA and determined that there are not specific limitations that would prevent the Department from implementing an alternative reporting approach</a:t>
            </a:r>
          </a:p>
          <a:p>
            <a:endParaRPr lang="en-US" dirty="0"/>
          </a:p>
          <a:p>
            <a:endParaRPr lang="en-US" dirty="0"/>
          </a:p>
          <a:p>
            <a:endParaRPr lang="en-US" dirty="0"/>
          </a:p>
          <a:p>
            <a:endParaRPr lang="en-US" dirty="0"/>
          </a:p>
          <a:p>
            <a:endParaRPr lang="en-US" dirty="0"/>
          </a:p>
          <a:p>
            <a:pPr marL="0" indent="0">
              <a:buNone/>
            </a:pPr>
            <a:endParaRPr lang="en-US" dirty="0"/>
          </a:p>
        </p:txBody>
      </p:sp>
      <p:sp>
        <p:nvSpPr>
          <p:cNvPr id="3" name="Title 2"/>
          <p:cNvSpPr>
            <a:spLocks noGrp="1"/>
          </p:cNvSpPr>
          <p:nvPr>
            <p:ph type="title"/>
          </p:nvPr>
        </p:nvSpPr>
        <p:spPr/>
        <p:txBody>
          <a:bodyPr/>
          <a:lstStyle/>
          <a:p>
            <a:r>
              <a:rPr lang="en-US" sz="3600" dirty="0">
                <a:latin typeface="Arial" panose="020B0604020202020204" pitchFamily="34" charset="0"/>
                <a:cs typeface="Arial" panose="020B0604020202020204" pitchFamily="34" charset="0"/>
              </a:rPr>
              <a:t>Legislative &amp; Treaty Findings </a:t>
            </a:r>
            <a:r>
              <a:rPr lang="en-US" sz="2400" dirty="0">
                <a:latin typeface="Arial" panose="020B0604020202020204" pitchFamily="34" charset="0"/>
                <a:cs typeface="Arial" panose="020B0604020202020204" pitchFamily="34" charset="0"/>
              </a:rPr>
              <a:t>(cont.)</a:t>
            </a:r>
          </a:p>
        </p:txBody>
      </p:sp>
      <p:sp>
        <p:nvSpPr>
          <p:cNvPr id="4" name="Date Placeholder 3"/>
          <p:cNvSpPr>
            <a:spLocks noGrp="1"/>
          </p:cNvSpPr>
          <p:nvPr>
            <p:ph type="dt" sz="half" idx="2"/>
          </p:nvPr>
        </p:nvSpPr>
        <p:spPr/>
        <p:txBody>
          <a:bodyPr/>
          <a:lstStyle/>
          <a:p>
            <a:pPr algn="l">
              <a:defRPr/>
            </a:pPr>
            <a:r>
              <a:rPr lang="en-US" sz="1000" dirty="0">
                <a:latin typeface="+mn-lt"/>
              </a:rPr>
              <a:t>DTAG Plenary Session May 20, 2021 </a:t>
            </a:r>
          </a:p>
        </p:txBody>
      </p:sp>
      <p:sp>
        <p:nvSpPr>
          <p:cNvPr id="5" name="Slide Number Placeholder 4"/>
          <p:cNvSpPr>
            <a:spLocks noGrp="1"/>
          </p:cNvSpPr>
          <p:nvPr>
            <p:ph type="sldNum" sz="quarter" idx="4"/>
          </p:nvPr>
        </p:nvSpPr>
        <p:spPr/>
        <p:txBody>
          <a:bodyPr/>
          <a:lstStyle/>
          <a:p>
            <a:pPr algn="r">
              <a:defRPr/>
            </a:pPr>
            <a:fld id="{34D34C5A-D45E-48BA-816E-548CEC6ACD4B}" type="slidenum">
              <a:rPr lang="en-US" smtClean="0"/>
              <a:pPr algn="r">
                <a:defRPr/>
              </a:pPr>
              <a:t>36</a:t>
            </a:fld>
            <a:endParaRPr lang="en-US" dirty="0"/>
          </a:p>
        </p:txBody>
      </p:sp>
    </p:spTree>
    <p:extLst>
      <p:ext uri="{BB962C8B-B14F-4D97-AF65-F5344CB8AC3E}">
        <p14:creationId xmlns:p14="http://schemas.microsoft.com/office/powerpoint/2010/main" val="3285641372"/>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pPr marL="0" indent="0">
              <a:spcAft>
                <a:spcPts val="600"/>
              </a:spcAft>
              <a:buNone/>
            </a:pPr>
            <a:r>
              <a:rPr lang="en-US" sz="2400" dirty="0">
                <a:latin typeface="Arial" panose="020B0604020202020204" pitchFamily="34" charset="0"/>
                <a:cs typeface="Arial" panose="020B0604020202020204" pitchFamily="34" charset="0"/>
              </a:rPr>
              <a:t>Brief overview of prior DTAG recommendations: </a:t>
            </a:r>
          </a:p>
          <a:p>
            <a:pPr marL="0" indent="0">
              <a:spcAft>
                <a:spcPts val="600"/>
              </a:spcAft>
              <a:buNone/>
            </a:pPr>
            <a:endParaRPr lang="en-US" sz="800" dirty="0">
              <a:latin typeface="Arial" panose="020B0604020202020204" pitchFamily="34" charset="0"/>
              <a:cs typeface="Arial" panose="020B0604020202020204" pitchFamily="34" charset="0"/>
            </a:endParaRPr>
          </a:p>
          <a:p>
            <a:pPr>
              <a:spcAft>
                <a:spcPts val="600"/>
              </a:spcAft>
            </a:pPr>
            <a:r>
              <a:rPr lang="en-US" sz="2400" dirty="0">
                <a:latin typeface="Arial" panose="020B0604020202020204" pitchFamily="34" charset="0"/>
                <a:cs typeface="Arial" panose="020B0604020202020204" pitchFamily="34" charset="0"/>
              </a:rPr>
              <a:t>Industry Education </a:t>
            </a:r>
          </a:p>
          <a:p>
            <a:pPr lvl="1">
              <a:spcAft>
                <a:spcPts val="600"/>
              </a:spcAft>
            </a:pPr>
            <a:r>
              <a:rPr lang="en-US" sz="1800" dirty="0">
                <a:latin typeface="Arial" panose="020B0604020202020204" pitchFamily="34" charset="0"/>
                <a:cs typeface="Arial" panose="020B0604020202020204" pitchFamily="34" charset="0"/>
              </a:rPr>
              <a:t>Update December 2013 Part 130 Guidance with FAQs and Additional Illustrative Examples</a:t>
            </a:r>
          </a:p>
          <a:p>
            <a:pPr lvl="1">
              <a:spcAft>
                <a:spcPts val="600"/>
              </a:spcAft>
            </a:pPr>
            <a:endParaRPr lang="en-US" sz="800" dirty="0">
              <a:latin typeface="Arial" panose="020B0604020202020204" pitchFamily="34" charset="0"/>
              <a:cs typeface="Arial" panose="020B0604020202020204" pitchFamily="34" charset="0"/>
            </a:endParaRPr>
          </a:p>
          <a:p>
            <a:pPr>
              <a:spcAft>
                <a:spcPts val="600"/>
              </a:spcAft>
            </a:pPr>
            <a:r>
              <a:rPr lang="en-US" sz="2400" dirty="0">
                <a:latin typeface="Arial" panose="020B0604020202020204" pitchFamily="34" charset="0"/>
                <a:cs typeface="Arial" panose="020B0604020202020204" pitchFamily="34" charset="0"/>
              </a:rPr>
              <a:t>ITAR Part 130 Substantive Amendments </a:t>
            </a:r>
          </a:p>
          <a:p>
            <a:pPr lvl="1">
              <a:spcAft>
                <a:spcPts val="600"/>
              </a:spcAft>
            </a:pPr>
            <a:r>
              <a:rPr lang="en-US" sz="1800" dirty="0">
                <a:latin typeface="Arial" panose="020B0604020202020204" pitchFamily="34" charset="0"/>
                <a:cs typeface="Arial" panose="020B0604020202020204" pitchFamily="34" charset="0"/>
              </a:rPr>
              <a:t>To Update and Clarify Part 130 Reporting Rules: </a:t>
            </a:r>
          </a:p>
          <a:p>
            <a:pPr lvl="2">
              <a:spcAft>
                <a:spcPts val="600"/>
              </a:spcAft>
            </a:pPr>
            <a:r>
              <a:rPr lang="en-US" sz="1800" dirty="0">
                <a:latin typeface="Arial" panose="020B0604020202020204" pitchFamily="34" charset="0"/>
                <a:cs typeface="Arial" panose="020B0604020202020204" pitchFamily="34" charset="0"/>
              </a:rPr>
              <a:t>Increase sales threshold to $1 million from $500,000, and </a:t>
            </a:r>
          </a:p>
          <a:p>
            <a:pPr lvl="2">
              <a:spcAft>
                <a:spcPts val="600"/>
              </a:spcAft>
            </a:pPr>
            <a:r>
              <a:rPr lang="en-US" sz="1800" dirty="0">
                <a:latin typeface="Arial" panose="020B0604020202020204" pitchFamily="34" charset="0"/>
                <a:cs typeface="Arial" panose="020B0604020202020204" pitchFamily="34" charset="0"/>
              </a:rPr>
              <a:t>Clarifications to (i)§130.5(b)(4) Exclusion for “Technical, Operational or Advisory Services” and (ii) §130.11(a)(2) “Subsequent Developments” indicate Part 130 Report “no longer accurate or complete” (e.g., prior estimate of offered/agreed upon payment) </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Prior Principal Findings</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37</a:t>
            </a:fld>
            <a:endParaRPr lang="en-US"/>
          </a:p>
        </p:txBody>
      </p:sp>
    </p:spTree>
    <p:extLst>
      <p:ext uri="{BB962C8B-B14F-4D97-AF65-F5344CB8AC3E}">
        <p14:creationId xmlns:p14="http://schemas.microsoft.com/office/powerpoint/2010/main" val="3883405461"/>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462666" y="1470344"/>
            <a:ext cx="8065050" cy="4685981"/>
          </a:xfrm>
        </p:spPr>
        <p:txBody>
          <a:bodyPr/>
          <a:lstStyle/>
          <a:p>
            <a:r>
              <a:rPr lang="en-US" sz="2400" dirty="0">
                <a:latin typeface="Arial" panose="020B0604020202020204" pitchFamily="34" charset="0"/>
                <a:cs typeface="Arial" panose="020B0604020202020204" pitchFamily="34" charset="0"/>
              </a:rPr>
              <a:t>Periodic/Annual Part 130 Reporting</a:t>
            </a:r>
          </a:p>
          <a:p>
            <a:pPr lvl="1"/>
            <a:r>
              <a:rPr lang="en-US" sz="2400" dirty="0">
                <a:latin typeface="Arial" panose="020B0604020202020204" pitchFamily="34" charset="0"/>
                <a:cs typeface="Arial" panose="020B0604020202020204" pitchFamily="34" charset="0"/>
              </a:rPr>
              <a:t>Rather than Transactional or Sale-by-Sale Reporting</a:t>
            </a:r>
          </a:p>
          <a:p>
            <a:pPr lvl="1"/>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Annual Part 130 Reporting Permitted by Statute:  </a:t>
            </a:r>
          </a:p>
          <a:p>
            <a:pPr lvl="1"/>
            <a:r>
              <a:rPr lang="en-US" sz="2400" dirty="0" err="1">
                <a:latin typeface="Arial" panose="020B0604020202020204" pitchFamily="34" charset="0"/>
                <a:cs typeface="Arial" panose="020B0604020202020204" pitchFamily="34" charset="0"/>
              </a:rPr>
              <a:t>AECA</a:t>
            </a:r>
            <a:r>
              <a:rPr lang="en-US" sz="2400" dirty="0">
                <a:latin typeface="Arial" panose="020B0604020202020204" pitchFamily="34" charset="0"/>
                <a:cs typeface="Arial" panose="020B0604020202020204" pitchFamily="34" charset="0"/>
              </a:rPr>
              <a:t> §39, Congress provided DDTC with discretion to set the timing of Part 130 reporting (“timely reporting”)</a:t>
            </a:r>
          </a:p>
          <a:p>
            <a:pPr lvl="1"/>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endParaRPr lang="en-US" dirty="0"/>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Prior Principal Findings (cont.)</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38</a:t>
            </a:fld>
            <a:endParaRPr lang="en-US"/>
          </a:p>
        </p:txBody>
      </p:sp>
    </p:spTree>
    <p:extLst>
      <p:ext uri="{BB962C8B-B14F-4D97-AF65-F5344CB8AC3E}">
        <p14:creationId xmlns:p14="http://schemas.microsoft.com/office/powerpoint/2010/main" val="1767346680"/>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76578" y="1316725"/>
            <a:ext cx="8327947" cy="4839601"/>
          </a:xfrm>
        </p:spPr>
        <p:txBody>
          <a:bodyPr/>
          <a:lstStyle/>
          <a:p>
            <a:pPr>
              <a:spcAft>
                <a:spcPts val="1200"/>
              </a:spcAft>
            </a:pPr>
            <a:r>
              <a:rPr lang="en-US" sz="2400" dirty="0">
                <a:latin typeface="Arial" panose="020B0604020202020204" pitchFamily="34" charset="0"/>
                <a:cs typeface="Arial" panose="020B0604020202020204" pitchFamily="34" charset="0"/>
              </a:rPr>
              <a:t>Helpful To Improve Accuracy &amp; Transparency of Reports and Understanding of Reporting Obligations by Defense Trade:</a:t>
            </a:r>
          </a:p>
          <a:p>
            <a:pPr lvl="1">
              <a:spcAft>
                <a:spcPts val="1200"/>
              </a:spcAft>
            </a:pPr>
            <a:r>
              <a:rPr lang="en-US" sz="2400" dirty="0">
                <a:latin typeface="Arial" panose="020B0604020202020204" pitchFamily="34" charset="0"/>
                <a:cs typeface="Arial" panose="020B0604020202020204" pitchFamily="34" charset="0"/>
              </a:rPr>
              <a:t>Transactional Part 130 reporting often leads to inconsistent and inaccurate reporting and “need to hedge” (i.e., over-estimate and duplicative reporting of Part 130 payments) due to unavailability of actual data.</a:t>
            </a:r>
          </a:p>
          <a:p>
            <a:pPr lvl="1">
              <a:spcAft>
                <a:spcPts val="1200"/>
              </a:spcAft>
            </a:pPr>
            <a:r>
              <a:rPr lang="en-US" sz="2400" dirty="0">
                <a:latin typeface="Arial" panose="020B0604020202020204" pitchFamily="34" charset="0"/>
                <a:cs typeface="Arial" panose="020B0604020202020204" pitchFamily="34" charset="0"/>
              </a:rPr>
              <a:t>Reporting tied to DCS license applications and FMS contract awards often requires estimates of future payments and contributes to duplicative reporting of Part 130 payments</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Prior Principal Findings</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39</a:t>
            </a:fld>
            <a:endParaRPr lang="en-US"/>
          </a:p>
        </p:txBody>
      </p:sp>
    </p:spTree>
    <p:extLst>
      <p:ext uri="{BB962C8B-B14F-4D97-AF65-F5344CB8AC3E}">
        <p14:creationId xmlns:p14="http://schemas.microsoft.com/office/powerpoint/2010/main" val="186755831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3"/>
          <p:cNvSpPr txBox="1">
            <a:spLocks noChangeArrowheads="1"/>
          </p:cNvSpPr>
          <p:nvPr/>
        </p:nvSpPr>
        <p:spPr bwMode="auto">
          <a:xfrm>
            <a:off x="347450" y="1316726"/>
            <a:ext cx="8263150" cy="4624276"/>
          </a:xfrm>
          <a:prstGeom prst="rect">
            <a:avLst/>
          </a:prstGeom>
          <a:noFill/>
          <a:ln w="9525">
            <a:noFill/>
            <a:miter lim="800000"/>
            <a:headEnd/>
            <a:tailEnd/>
          </a:ln>
        </p:spPr>
        <p:txBody>
          <a:bodyPr wrap="square">
            <a:spAutoFit/>
          </a:bodyPr>
          <a:lstStyle/>
          <a:p>
            <a:pPr marL="461963" indent="-461963">
              <a:buFont typeface="Arial" panose="020B0604020202020204" pitchFamily="34" charset="0"/>
              <a:buChar char="•"/>
            </a:pPr>
            <a:r>
              <a:rPr lang="en-US" sz="2400" dirty="0">
                <a:latin typeface="Arial" panose="020B0604020202020204" pitchFamily="34" charset="0"/>
                <a:cs typeface="Arial" panose="020B0604020202020204" pitchFamily="34" charset="0"/>
              </a:rPr>
              <a:t>WebEx Plenary </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Technical Issues (WebEx Support 1-866-229-3239)</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Attendees on Mute</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Format for Q &amp;A  per Fed. Reg. Notice</a:t>
            </a:r>
          </a:p>
          <a:p>
            <a:pPr marL="1257300" lvl="2" indent="-342900">
              <a:buFont typeface="Arial" panose="020B0604020202020204" pitchFamily="34" charset="0"/>
              <a:buChar char="•"/>
            </a:pPr>
            <a:r>
              <a:rPr lang="en-US" dirty="0">
                <a:latin typeface="Arial" panose="020B0604020202020204" pitchFamily="34" charset="0"/>
                <a:cs typeface="Arial" panose="020B0604020202020204" pitchFamily="34" charset="0"/>
              </a:rPr>
              <a:t>Prior to Plenary, brief written statements on topics presented</a:t>
            </a:r>
          </a:p>
          <a:p>
            <a:pPr marL="1257300" lvl="2" indent="-342900">
              <a:buFont typeface="Arial" panose="020B0604020202020204" pitchFamily="34" charset="0"/>
              <a:buChar char="•"/>
            </a:pPr>
            <a:r>
              <a:rPr lang="en-US" dirty="0">
                <a:latin typeface="Arial" panose="020B0604020202020204" pitchFamily="34" charset="0"/>
                <a:cs typeface="Arial" panose="020B0604020202020204" pitchFamily="34" charset="0"/>
              </a:rPr>
              <a:t>After Plenary, submit questions via email to DTAG Recorder (melanie.a.fujiu@ulalaunch.com)</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No recording or photos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Introduction of DTAG Members – See DDTC Website for list of DTAG Membership (2020-2022)</a:t>
            </a:r>
          </a:p>
          <a:p>
            <a:pPr marL="800100" lvl="1" indent="-342900">
              <a:buFont typeface="Arial" panose="020B0604020202020204" pitchFamily="34" charset="0"/>
              <a:buChar char="•"/>
            </a:pPr>
            <a:endParaRPr lang="en-US" sz="2800" dirty="0">
              <a:latin typeface="Calibri" pitchFamily="34" charset="0"/>
            </a:endParaRPr>
          </a:p>
        </p:txBody>
      </p:sp>
      <p:sp>
        <p:nvSpPr>
          <p:cNvPr id="16386" name="Title 3"/>
          <p:cNvSpPr txBox="1">
            <a:spLocks/>
          </p:cNvSpPr>
          <p:nvPr/>
        </p:nvSpPr>
        <p:spPr bwMode="auto">
          <a:xfrm>
            <a:off x="539474" y="395004"/>
            <a:ext cx="7715525" cy="595595"/>
          </a:xfrm>
          <a:prstGeom prst="rect">
            <a:avLst/>
          </a:prstGeom>
          <a:noFill/>
          <a:ln w="9525">
            <a:noFill/>
            <a:miter lim="800000"/>
            <a:headEnd/>
            <a:tailEnd/>
          </a:ln>
        </p:spPr>
        <p:txBody>
          <a:bodyPr/>
          <a:lstStyle/>
          <a:p>
            <a:pPr algn="ctr"/>
            <a:r>
              <a:rPr lang="en-US" sz="3600" b="1" dirty="0"/>
              <a:t>Housekeeping</a:t>
            </a:r>
          </a:p>
        </p:txBody>
      </p:sp>
      <p:sp>
        <p:nvSpPr>
          <p:cNvPr id="2" name="Slide Number Placeholder 1"/>
          <p:cNvSpPr>
            <a:spLocks noGrp="1"/>
          </p:cNvSpPr>
          <p:nvPr>
            <p:ph type="sldNum" sz="quarter" idx="12"/>
          </p:nvPr>
        </p:nvSpPr>
        <p:spPr/>
        <p:txBody>
          <a:bodyPr/>
          <a:lstStyle/>
          <a:p>
            <a:pPr>
              <a:defRPr/>
            </a:pPr>
            <a:fld id="{2D274F07-B828-4BA3-84F4-83379BC76ABD}" type="slidenum">
              <a:rPr lang="en-US" smtClean="0"/>
              <a:pPr>
                <a:defRPr/>
              </a:pPr>
              <a:t>4</a:t>
            </a:fld>
            <a:endParaRPr lang="en-US" dirty="0"/>
          </a:p>
        </p:txBody>
      </p:sp>
      <p:sp>
        <p:nvSpPr>
          <p:cNvPr id="3" name="Date Placeholder 2">
            <a:extLst>
              <a:ext uri="{FF2B5EF4-FFF2-40B4-BE49-F238E27FC236}">
                <a16:creationId xmlns:a16="http://schemas.microsoft.com/office/drawing/2014/main" id="{354FA704-0190-4096-80D1-1B9E508A6717}"/>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8723311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pPr>
              <a:spcAft>
                <a:spcPts val="1200"/>
              </a:spcAft>
            </a:pPr>
            <a:r>
              <a:rPr lang="en-US" sz="2400" dirty="0">
                <a:latin typeface="Arial" panose="020B0604020202020204" pitchFamily="34" charset="0"/>
                <a:cs typeface="Arial" panose="020B0604020202020204" pitchFamily="34" charset="0"/>
              </a:rPr>
              <a:t>Helpful (continued):  </a:t>
            </a:r>
          </a:p>
          <a:p>
            <a:pPr lvl="1">
              <a:spcAft>
                <a:spcPts val="1200"/>
              </a:spcAft>
            </a:pPr>
            <a:r>
              <a:rPr lang="en-US" sz="2400" dirty="0">
                <a:latin typeface="Arial" panose="020B0604020202020204" pitchFamily="34" charset="0"/>
                <a:cs typeface="Arial" panose="020B0604020202020204" pitchFamily="34" charset="0"/>
              </a:rPr>
              <a:t>Annual Report should lessen confusion of reporting obligations and allow reporting based on actual amounts paid rather than estimates</a:t>
            </a:r>
          </a:p>
          <a:p>
            <a:pPr lvl="1">
              <a:spcAft>
                <a:spcPts val="1200"/>
              </a:spcAft>
            </a:pPr>
            <a:r>
              <a:rPr lang="en-US" sz="2400" dirty="0">
                <a:latin typeface="Arial" panose="020B0604020202020204" pitchFamily="34" charset="0"/>
                <a:cs typeface="Arial" panose="020B0604020202020204" pitchFamily="34" charset="0"/>
              </a:rPr>
              <a:t>Annual Report with Renewal of Registration provides consolidated and improved availability of information to various Government offices concerning payments and third parties promoting and soliciting sales of defense articles/services</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Prior Principal Findings (cont.)</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40</a:t>
            </a:fld>
            <a:endParaRPr lang="en-US"/>
          </a:p>
        </p:txBody>
      </p:sp>
    </p:spTree>
    <p:extLst>
      <p:ext uri="{BB962C8B-B14F-4D97-AF65-F5344CB8AC3E}">
        <p14:creationId xmlns:p14="http://schemas.microsoft.com/office/powerpoint/2010/main" val="3307733988"/>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AE2220B-2BD0-493C-A016-F7111DCDED32}"/>
              </a:ext>
            </a:extLst>
          </p:cNvPr>
          <p:cNvSpPr>
            <a:spLocks noGrp="1"/>
          </p:cNvSpPr>
          <p:nvPr>
            <p:ph type="body" sz="quarter" idx="13"/>
          </p:nvPr>
        </p:nvSpPr>
        <p:spPr>
          <a:xfrm>
            <a:off x="462665" y="1316726"/>
            <a:ext cx="8180265" cy="5225670"/>
          </a:xfrm>
        </p:spPr>
        <p:txBody>
          <a:bodyPr/>
          <a:lstStyle/>
          <a:p>
            <a:r>
              <a:rPr lang="en-US" sz="2400" dirty="0">
                <a:latin typeface="Arial" panose="020B0604020202020204" pitchFamily="34" charset="0"/>
                <a:cs typeface="Arial" panose="020B0604020202020204" pitchFamily="34" charset="0"/>
              </a:rPr>
              <a:t>Notification to indicate Part 130 information will be reported annually: </a:t>
            </a:r>
          </a:p>
          <a:p>
            <a:pPr lvl="1"/>
            <a:r>
              <a:rPr lang="en-US" sz="1800" dirty="0">
                <a:latin typeface="Arial" panose="020B0604020202020204" pitchFamily="34" charset="0"/>
                <a:cs typeface="Arial" panose="020B0604020202020204" pitchFamily="34" charset="0"/>
              </a:rPr>
              <a:t>Recommend notification through the DSP-5 Vehicle in conjunction with the Letter of Transmission </a:t>
            </a:r>
          </a:p>
          <a:p>
            <a:pPr lvl="1"/>
            <a:r>
              <a:rPr lang="en-US" sz="1800" dirty="0">
                <a:latin typeface="Arial" panose="020B0604020202020204" pitchFamily="34" charset="0"/>
                <a:cs typeface="Arial" panose="020B0604020202020204" pitchFamily="34" charset="0"/>
              </a:rPr>
              <a:t>Standard statement of notification   </a:t>
            </a:r>
          </a:p>
          <a:p>
            <a:pPr lvl="1"/>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Annual Part 130 Report:</a:t>
            </a:r>
          </a:p>
          <a:p>
            <a:pPr lvl="1"/>
            <a:r>
              <a:rPr lang="en-US" sz="2000" dirty="0">
                <a:latin typeface="Arial" panose="020B0604020202020204" pitchFamily="34" charset="0"/>
                <a:cs typeface="Arial" panose="020B0604020202020204" pitchFamily="34" charset="0"/>
              </a:rPr>
              <a:t>Proposed Guidelines for Annual Part 130 Reports</a:t>
            </a:r>
          </a:p>
          <a:p>
            <a:pPr lvl="2"/>
            <a:r>
              <a:rPr lang="en-US" sz="2000" dirty="0">
                <a:latin typeface="Arial" panose="020B0604020202020204" pitchFamily="34" charset="0"/>
                <a:cs typeface="Arial" panose="020B0604020202020204" pitchFamily="34" charset="0"/>
              </a:rPr>
              <a:t>Description, Definitions, and Tables </a:t>
            </a:r>
          </a:p>
          <a:p>
            <a:pPr lvl="1"/>
            <a:r>
              <a:rPr lang="en-US" sz="2000" dirty="0">
                <a:latin typeface="Arial" panose="020B0604020202020204" pitchFamily="34" charset="0"/>
                <a:cs typeface="Arial" panose="020B0604020202020204" pitchFamily="34" charset="0"/>
              </a:rPr>
              <a:t>Annual Reports:  Two Tables submitted with Registration Renewal to cover preceding 12 months of activities: </a:t>
            </a:r>
          </a:p>
          <a:p>
            <a:pPr lvl="2"/>
            <a:r>
              <a:rPr lang="en-US" sz="2000" b="1" dirty="0">
                <a:latin typeface="Arial" panose="020B0604020202020204" pitchFamily="34" charset="0"/>
                <a:cs typeface="Arial" panose="020B0604020202020204" pitchFamily="34" charset="0"/>
              </a:rPr>
              <a:t>Table A:  </a:t>
            </a:r>
            <a:r>
              <a:rPr lang="en-US" sz="2000" dirty="0">
                <a:latin typeface="Arial" panose="020B0604020202020204" pitchFamily="34" charset="0"/>
                <a:cs typeface="Arial" panose="020B0604020202020204" pitchFamily="34" charset="0"/>
              </a:rPr>
              <a:t>Part 130 Payments “Made” (PAID) on covered Sales or Activities</a:t>
            </a:r>
          </a:p>
          <a:p>
            <a:pPr lvl="2"/>
            <a:r>
              <a:rPr lang="en-US" sz="2000" b="1" dirty="0">
                <a:latin typeface="Arial" panose="020B0604020202020204" pitchFamily="34" charset="0"/>
                <a:cs typeface="Arial" panose="020B0604020202020204" pitchFamily="34" charset="0"/>
              </a:rPr>
              <a:t>Table B:  </a:t>
            </a:r>
            <a:r>
              <a:rPr lang="en-US" sz="2000" dirty="0">
                <a:latin typeface="Arial" panose="020B0604020202020204" pitchFamily="34" charset="0"/>
                <a:cs typeface="Arial" panose="020B0604020202020204" pitchFamily="34" charset="0"/>
              </a:rPr>
              <a:t>Part 130 Payments “Offered or Agreed” (but NOT PAID)</a:t>
            </a:r>
          </a:p>
          <a:p>
            <a:pPr lvl="1"/>
            <a:endParaRPr lang="en-US" dirty="0"/>
          </a:p>
        </p:txBody>
      </p:sp>
      <p:sp>
        <p:nvSpPr>
          <p:cNvPr id="4" name="Title 3"/>
          <p:cNvSpPr>
            <a:spLocks noGrp="1"/>
          </p:cNvSpPr>
          <p:nvPr>
            <p:ph type="title"/>
          </p:nvPr>
        </p:nvSpPr>
        <p:spPr>
          <a:xfrm>
            <a:off x="539475" y="548625"/>
            <a:ext cx="7461526" cy="457056"/>
          </a:xfrm>
        </p:spPr>
        <p:txBody>
          <a:bodyPr/>
          <a:lstStyle/>
          <a:p>
            <a:r>
              <a:rPr lang="en-US" sz="3600" b="1" dirty="0">
                <a:latin typeface="Arial" panose="020B0604020202020204" pitchFamily="34" charset="0"/>
                <a:cs typeface="Arial" panose="020B0604020202020204" pitchFamily="34" charset="0"/>
              </a:rPr>
              <a:t>Recommendations re: Taskings</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41</a:t>
            </a:fld>
            <a:endParaRPr lang="en-US"/>
          </a:p>
        </p:txBody>
      </p:sp>
    </p:spTree>
    <p:extLst>
      <p:ext uri="{BB962C8B-B14F-4D97-AF65-F5344CB8AC3E}">
        <p14:creationId xmlns:p14="http://schemas.microsoft.com/office/powerpoint/2010/main" val="3261811518"/>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AE2220B-2BD0-493C-A016-F7111DCDED32}"/>
              </a:ext>
            </a:extLst>
          </p:cNvPr>
          <p:cNvSpPr>
            <a:spLocks noGrp="1"/>
          </p:cNvSpPr>
          <p:nvPr>
            <p:ph type="body" sz="quarter" idx="13"/>
          </p:nvPr>
        </p:nvSpPr>
        <p:spPr>
          <a:xfrm>
            <a:off x="462664" y="1355130"/>
            <a:ext cx="8451149" cy="4925021"/>
          </a:xfrm>
        </p:spPr>
        <p:txBody>
          <a:bodyPr/>
          <a:lstStyle/>
          <a:p>
            <a:pPr>
              <a:spcAft>
                <a:spcPts val="1200"/>
              </a:spcAft>
            </a:pPr>
            <a:r>
              <a:rPr lang="en-US" sz="2400" dirty="0">
                <a:latin typeface="Arial" panose="020B0604020202020204" pitchFamily="34" charset="0"/>
                <a:cs typeface="Arial" panose="020B0604020202020204" pitchFamily="34" charset="0"/>
              </a:rPr>
              <a:t>Notification to DDTC of Annual Part 130 Reporting:</a:t>
            </a:r>
          </a:p>
          <a:p>
            <a:pPr lvl="1">
              <a:spcAft>
                <a:spcPts val="1200"/>
              </a:spcAft>
            </a:pPr>
            <a:r>
              <a:rPr lang="en-US" sz="2400" dirty="0">
                <a:latin typeface="Arial" panose="020B0604020202020204" pitchFamily="34" charset="0"/>
                <a:cs typeface="Arial" panose="020B0604020202020204" pitchFamily="34" charset="0"/>
              </a:rPr>
              <a:t>Use DSP-5 Vehicle and Letter of Transmittal / Explanation  </a:t>
            </a:r>
          </a:p>
          <a:p>
            <a:pPr>
              <a:spcAft>
                <a:spcPts val="1200"/>
              </a:spcAft>
            </a:pPr>
            <a:r>
              <a:rPr lang="en-US" sz="2400" dirty="0">
                <a:latin typeface="Arial" panose="020B0604020202020204" pitchFamily="34" charset="0"/>
                <a:cs typeface="Arial" panose="020B0604020202020204" pitchFamily="34" charset="0"/>
              </a:rPr>
              <a:t>Add an option to DSP-5 Vehicle to provide:</a:t>
            </a:r>
          </a:p>
          <a:p>
            <a:pPr lvl="1">
              <a:spcAft>
                <a:spcPts val="1200"/>
              </a:spcAft>
            </a:pPr>
            <a:r>
              <a:rPr lang="en-US" sz="2400" dirty="0">
                <a:latin typeface="Arial" panose="020B0604020202020204" pitchFamily="34" charset="0"/>
                <a:cs typeface="Arial" panose="020B0604020202020204" pitchFamily="34" charset="0"/>
              </a:rPr>
              <a:t> Notice of Annual Part 130 Reporting or Re-define the fourth option to provide Notice to DDTC </a:t>
            </a:r>
          </a:p>
          <a:p>
            <a:pPr lvl="1">
              <a:spcAft>
                <a:spcPts val="1200"/>
              </a:spcAft>
            </a:pPr>
            <a:r>
              <a:rPr lang="en-US" sz="2400" dirty="0">
                <a:latin typeface="Arial" panose="020B0604020202020204" pitchFamily="34" charset="0"/>
                <a:cs typeface="Arial" panose="020B0604020202020204" pitchFamily="34" charset="0"/>
              </a:rPr>
              <a:t>Options in Place regarding Part 130 information (e.g., DSP-5 Vehicle, DS-6004)</a:t>
            </a:r>
          </a:p>
        </p:txBody>
      </p:sp>
      <p:sp>
        <p:nvSpPr>
          <p:cNvPr id="4" name="Title 3"/>
          <p:cNvSpPr>
            <a:spLocks noGrp="1"/>
          </p:cNvSpPr>
          <p:nvPr>
            <p:ph type="title"/>
          </p:nvPr>
        </p:nvSpPr>
        <p:spPr>
          <a:xfrm>
            <a:off x="259644" y="85345"/>
            <a:ext cx="7741356" cy="1103518"/>
          </a:xfrm>
        </p:spPr>
        <p:txBody>
          <a:bodyPr/>
          <a:lstStyle/>
          <a:p>
            <a:r>
              <a:rPr lang="en-US" sz="3600" dirty="0">
                <a:latin typeface="Arial" panose="020B0604020202020204" pitchFamily="34" charset="0"/>
                <a:cs typeface="Arial" panose="020B0604020202020204" pitchFamily="34" charset="0"/>
              </a:rPr>
              <a:t>Recommendation re: Tasking #1</a:t>
            </a:r>
            <a:br>
              <a:rPr lang="en-US" sz="3600" dirty="0">
                <a:latin typeface="Arial" panose="020B0604020202020204" pitchFamily="34" charset="0"/>
                <a:cs typeface="Arial" panose="020B0604020202020204" pitchFamily="34" charset="0"/>
              </a:rPr>
            </a:br>
            <a:r>
              <a:rPr lang="en-US" sz="3200" b="0" dirty="0">
                <a:latin typeface="Arial" panose="020B0604020202020204" pitchFamily="34" charset="0"/>
                <a:cs typeface="Arial" panose="020B0604020202020204" pitchFamily="34" charset="0"/>
              </a:rPr>
              <a:t>Notification of Annual Reporting</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42</a:t>
            </a:fld>
            <a:endParaRPr lang="en-US"/>
          </a:p>
        </p:txBody>
      </p:sp>
    </p:spTree>
    <p:extLst>
      <p:ext uri="{BB962C8B-B14F-4D97-AF65-F5344CB8AC3E}">
        <p14:creationId xmlns:p14="http://schemas.microsoft.com/office/powerpoint/2010/main" val="146069392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AE2220B-2BD0-493C-A016-F7111DCDED32}"/>
              </a:ext>
            </a:extLst>
          </p:cNvPr>
          <p:cNvSpPr>
            <a:spLocks noGrp="1"/>
          </p:cNvSpPr>
          <p:nvPr>
            <p:ph type="body" sz="quarter" idx="13"/>
          </p:nvPr>
        </p:nvSpPr>
        <p:spPr>
          <a:xfrm>
            <a:off x="424260" y="1431940"/>
            <a:ext cx="7985963" cy="4848212"/>
          </a:xfrm>
        </p:spPr>
        <p:txBody>
          <a:bodyPr/>
          <a:lstStyle/>
          <a:p>
            <a:pPr>
              <a:spcAft>
                <a:spcPts val="1200"/>
              </a:spcAft>
            </a:pPr>
            <a:r>
              <a:rPr lang="en-US" sz="2400" dirty="0">
                <a:latin typeface="Arial" panose="020B0604020202020204" pitchFamily="34" charset="0"/>
                <a:cs typeface="Arial" panose="020B0604020202020204" pitchFamily="34" charset="0"/>
              </a:rPr>
              <a:t>Add a standard statement to a Letter of Transmittal or Explanation such as:</a:t>
            </a:r>
          </a:p>
          <a:p>
            <a:pPr marL="342900" lvl="1" indent="0">
              <a:spcAft>
                <a:spcPts val="1200"/>
              </a:spcAft>
              <a:buNone/>
            </a:pPr>
            <a:r>
              <a:rPr lang="en-US" sz="2400" i="1" dirty="0">
                <a:latin typeface="Arial" panose="020B0604020202020204" pitchFamily="34" charset="0"/>
                <a:cs typeface="Arial" panose="020B0604020202020204" pitchFamily="34" charset="0"/>
              </a:rPr>
              <a:t>Information regarding whether the applicant or its vendors have paid, offered or agreed to pay political contributions, fees or commissions in amounts specified in 22 CFR 130.9(a) in respect of any sale for which this application is submitted shall be included within the applicant’s annual Part 130 Report accompanying its registration renewal.</a:t>
            </a:r>
          </a:p>
        </p:txBody>
      </p:sp>
      <p:sp>
        <p:nvSpPr>
          <p:cNvPr id="4" name="Title 3"/>
          <p:cNvSpPr>
            <a:spLocks noGrp="1"/>
          </p:cNvSpPr>
          <p:nvPr>
            <p:ph type="title"/>
          </p:nvPr>
        </p:nvSpPr>
        <p:spPr>
          <a:xfrm>
            <a:off x="259644" y="85345"/>
            <a:ext cx="7741356" cy="1103518"/>
          </a:xfrm>
        </p:spPr>
        <p:txBody>
          <a:bodyPr/>
          <a:lstStyle/>
          <a:p>
            <a:r>
              <a:rPr lang="en-US" sz="3600" dirty="0">
                <a:latin typeface="Arial" panose="020B0604020202020204" pitchFamily="34" charset="0"/>
                <a:cs typeface="Arial" panose="020B0604020202020204" pitchFamily="34" charset="0"/>
              </a:rPr>
              <a:t>Recommendation re Tasking #1</a:t>
            </a:r>
            <a:br>
              <a:rPr lang="en-US" sz="3600" dirty="0">
                <a:latin typeface="Arial" panose="020B0604020202020204" pitchFamily="34" charset="0"/>
                <a:cs typeface="Arial" panose="020B0604020202020204" pitchFamily="34" charset="0"/>
              </a:rPr>
            </a:br>
            <a:r>
              <a:rPr lang="en-US" sz="2800" b="0" dirty="0">
                <a:latin typeface="Arial" panose="020B0604020202020204" pitchFamily="34" charset="0"/>
                <a:cs typeface="Arial" panose="020B0604020202020204" pitchFamily="34" charset="0"/>
              </a:rPr>
              <a:t>Notification of Annual Reporting</a:t>
            </a:r>
          </a:p>
        </p:txBody>
      </p:sp>
      <p:sp>
        <p:nvSpPr>
          <p:cNvPr id="7" name="Date Placeholder 6"/>
          <p:cNvSpPr>
            <a:spLocks noGrp="1"/>
          </p:cNvSpPr>
          <p:nvPr>
            <p:ph type="dt" sz="half" idx="2"/>
          </p:nvPr>
        </p:nvSpPr>
        <p:spPr>
          <a:xfrm>
            <a:off x="276578" y="6412089"/>
            <a:ext cx="8590845" cy="269612"/>
          </a:xfrm>
        </p:spPr>
        <p:txBody>
          <a:bodyPr/>
          <a:lstStyle/>
          <a:p>
            <a:pPr algn="l"/>
            <a:r>
              <a:rPr lang="en-US" sz="100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43</a:t>
            </a:fld>
            <a:endParaRPr lang="en-US"/>
          </a:p>
        </p:txBody>
      </p:sp>
    </p:spTree>
    <p:extLst>
      <p:ext uri="{BB962C8B-B14F-4D97-AF65-F5344CB8AC3E}">
        <p14:creationId xmlns:p14="http://schemas.microsoft.com/office/powerpoint/2010/main" val="3737630400"/>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AE2220B-2BD0-493C-A016-F7111DCDED32}"/>
              </a:ext>
            </a:extLst>
          </p:cNvPr>
          <p:cNvSpPr>
            <a:spLocks noGrp="1"/>
          </p:cNvSpPr>
          <p:nvPr>
            <p:ph type="body" sz="quarter" idx="13"/>
          </p:nvPr>
        </p:nvSpPr>
        <p:spPr>
          <a:xfrm>
            <a:off x="259644" y="1230395"/>
            <a:ext cx="4763460" cy="4959351"/>
          </a:xfrm>
        </p:spPr>
        <p:txBody>
          <a:bodyPr/>
          <a:lstStyle/>
          <a:p>
            <a:r>
              <a:rPr lang="en-US" sz="2400" dirty="0">
                <a:latin typeface="Arial" panose="020B0604020202020204" pitchFamily="34" charset="0"/>
                <a:cs typeface="Arial" panose="020B0604020202020204" pitchFamily="34" charset="0"/>
              </a:rPr>
              <a:t>Annual Part 130  Report:</a:t>
            </a:r>
          </a:p>
          <a:p>
            <a:pPr lvl="1"/>
            <a:r>
              <a:rPr lang="en-US" sz="1800" dirty="0">
                <a:latin typeface="Arial" panose="020B0604020202020204" pitchFamily="34" charset="0"/>
                <a:cs typeface="Arial" panose="020B0604020202020204" pitchFamily="34" charset="0"/>
              </a:rPr>
              <a:t>Proposed Guidelines for Annual Part 130 Reporting</a:t>
            </a:r>
          </a:p>
          <a:p>
            <a:pPr lvl="1"/>
            <a:r>
              <a:rPr lang="en-US" sz="1800" dirty="0">
                <a:latin typeface="Arial" panose="020B0604020202020204" pitchFamily="34" charset="0"/>
                <a:cs typeface="Arial" panose="020B0604020202020204" pitchFamily="34" charset="0"/>
              </a:rPr>
              <a:t>Modeled after Dec. 2013 Part 130 Guidelines by DDTC</a:t>
            </a:r>
          </a:p>
          <a:p>
            <a:pPr marL="342900" lvl="1" indent="0">
              <a:buNone/>
            </a:pPr>
            <a:r>
              <a:rPr lang="en-US" sz="2400" dirty="0">
                <a:latin typeface="Arial" panose="020B0604020202020204" pitchFamily="34" charset="0"/>
                <a:cs typeface="Arial" panose="020B0604020202020204" pitchFamily="34" charset="0"/>
              </a:rPr>
              <a:t> </a:t>
            </a:r>
          </a:p>
          <a:p>
            <a:r>
              <a:rPr lang="en-US" sz="2400" dirty="0">
                <a:latin typeface="Arial" panose="020B0604020202020204" pitchFamily="34" charset="0"/>
                <a:cs typeface="Arial" panose="020B0604020202020204" pitchFamily="34" charset="0"/>
              </a:rPr>
              <a:t>Content of Guidelines for Annual Reporting: </a:t>
            </a:r>
          </a:p>
          <a:p>
            <a:pPr lvl="1"/>
            <a:r>
              <a:rPr lang="en-US" sz="1800" dirty="0">
                <a:latin typeface="Arial" panose="020B0604020202020204" pitchFamily="34" charset="0"/>
                <a:cs typeface="Arial" panose="020B0604020202020204" pitchFamily="34" charset="0"/>
              </a:rPr>
              <a:t>Description of reporting process and report content;</a:t>
            </a:r>
          </a:p>
          <a:p>
            <a:pPr lvl="1"/>
            <a:r>
              <a:rPr lang="en-US" sz="1800" dirty="0">
                <a:latin typeface="Arial" panose="020B0604020202020204" pitchFamily="34" charset="0"/>
                <a:cs typeface="Arial" panose="020B0604020202020204" pitchFamily="34" charset="0"/>
              </a:rPr>
              <a:t>Instructions for completion of annual report;</a:t>
            </a:r>
          </a:p>
          <a:p>
            <a:pPr lvl="1"/>
            <a:r>
              <a:rPr lang="en-US" sz="1800" dirty="0">
                <a:latin typeface="Arial" panose="020B0604020202020204" pitchFamily="34" charset="0"/>
                <a:cs typeface="Arial" panose="020B0604020202020204" pitchFamily="34" charset="0"/>
              </a:rPr>
              <a:t>Explanatory notes; and </a:t>
            </a:r>
          </a:p>
          <a:p>
            <a:pPr lvl="1"/>
            <a:r>
              <a:rPr lang="en-US" sz="1800" dirty="0">
                <a:latin typeface="Arial" panose="020B0604020202020204" pitchFamily="34" charset="0"/>
                <a:cs typeface="Arial" panose="020B0604020202020204" pitchFamily="34" charset="0"/>
              </a:rPr>
              <a:t>Illustrative Annual Reports</a:t>
            </a:r>
          </a:p>
          <a:p>
            <a:endParaRPr lang="en-US" dirty="0"/>
          </a:p>
        </p:txBody>
      </p:sp>
      <p:sp>
        <p:nvSpPr>
          <p:cNvPr id="4" name="Title 3"/>
          <p:cNvSpPr>
            <a:spLocks noGrp="1"/>
          </p:cNvSpPr>
          <p:nvPr>
            <p:ph type="title"/>
          </p:nvPr>
        </p:nvSpPr>
        <p:spPr/>
        <p:txBody>
          <a:bodyPr/>
          <a:lstStyle/>
          <a:p>
            <a:r>
              <a:rPr lang="en-US" sz="3600" dirty="0">
                <a:latin typeface="Arial" panose="020B0604020202020204" pitchFamily="34" charset="0"/>
                <a:cs typeface="Arial" panose="020B0604020202020204" pitchFamily="34" charset="0"/>
              </a:rPr>
              <a:t>Recommendation re Tasking #2</a:t>
            </a:r>
            <a:br>
              <a:rPr lang="en-US" sz="3600" dirty="0">
                <a:latin typeface="Arial" panose="020B0604020202020204" pitchFamily="34" charset="0"/>
                <a:cs typeface="Arial" panose="020B0604020202020204" pitchFamily="34" charset="0"/>
              </a:rPr>
            </a:br>
            <a:r>
              <a:rPr lang="en-US" sz="2400" b="0" dirty="0">
                <a:latin typeface="Arial" panose="020B0604020202020204" pitchFamily="34" charset="0"/>
                <a:cs typeface="Arial" panose="020B0604020202020204" pitchFamily="34" charset="0"/>
              </a:rPr>
              <a:t>Guidelines for Annual Part 130 Report</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2" name="Slide Number Placeholder 1"/>
          <p:cNvSpPr>
            <a:spLocks noGrp="1"/>
          </p:cNvSpPr>
          <p:nvPr>
            <p:ph type="sldNum" sz="quarter" idx="4"/>
          </p:nvPr>
        </p:nvSpPr>
        <p:spPr/>
        <p:txBody>
          <a:bodyPr/>
          <a:lstStyle/>
          <a:p>
            <a:fld id="{34D34C5A-D45E-48BA-816E-548CEC6ACD4B}" type="slidenum">
              <a:rPr lang="en-US" smtClean="0"/>
              <a:pPr/>
              <a:t>44</a:t>
            </a:fld>
            <a:endParaRPr lang="en-US"/>
          </a:p>
        </p:txBody>
      </p:sp>
      <p:pic>
        <p:nvPicPr>
          <p:cNvPr id="12" name="Picture 11">
            <a:extLst>
              <a:ext uri="{FF2B5EF4-FFF2-40B4-BE49-F238E27FC236}">
                <a16:creationId xmlns:a16="http://schemas.microsoft.com/office/drawing/2014/main" id="{66A15C94-4FB0-415F-9C8D-D675B2990D5C}"/>
              </a:ext>
            </a:extLst>
          </p:cNvPr>
          <p:cNvPicPr>
            <a:picLocks noChangeAspect="1"/>
          </p:cNvPicPr>
          <p:nvPr/>
        </p:nvPicPr>
        <p:blipFill>
          <a:blip r:embed="rId3"/>
          <a:stretch>
            <a:fillRect/>
          </a:stretch>
        </p:blipFill>
        <p:spPr>
          <a:xfrm>
            <a:off x="4917645" y="1230395"/>
            <a:ext cx="3844318" cy="5272299"/>
          </a:xfrm>
          <a:prstGeom prst="rect">
            <a:avLst/>
          </a:prstGeom>
          <a:ln>
            <a:solidFill>
              <a:schemeClr val="accent1"/>
            </a:solidFill>
          </a:ln>
        </p:spPr>
      </p:pic>
    </p:spTree>
    <p:extLst>
      <p:ext uri="{BB962C8B-B14F-4D97-AF65-F5344CB8AC3E}">
        <p14:creationId xmlns:p14="http://schemas.microsoft.com/office/powerpoint/2010/main" val="1604172443"/>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2F67C9-75DC-412E-BEC2-01087263F5DE}"/>
              </a:ext>
            </a:extLst>
          </p:cNvPr>
          <p:cNvSpPr>
            <a:spLocks noGrp="1"/>
          </p:cNvSpPr>
          <p:nvPr>
            <p:ph type="title"/>
          </p:nvPr>
        </p:nvSpPr>
        <p:spPr>
          <a:xfrm>
            <a:off x="276576" y="241385"/>
            <a:ext cx="7724421" cy="735531"/>
          </a:xfrm>
        </p:spPr>
        <p:txBody>
          <a:bodyPr/>
          <a:lstStyle/>
          <a:p>
            <a:r>
              <a:rPr lang="en-US" sz="3600" dirty="0">
                <a:latin typeface="Arial" panose="020B0604020202020204" pitchFamily="34" charset="0"/>
                <a:cs typeface="Arial" panose="020B0604020202020204" pitchFamily="34" charset="0"/>
              </a:rPr>
              <a:t>Table A </a:t>
            </a:r>
            <a:r>
              <a:rPr lang="en-US" sz="3600" b="0" dirty="0">
                <a:latin typeface="Arial" panose="020B0604020202020204" pitchFamily="34" charset="0"/>
                <a:cs typeface="Arial" panose="020B0604020202020204" pitchFamily="34" charset="0"/>
              </a:rPr>
              <a:t>to report Payments</a:t>
            </a:r>
            <a:br>
              <a:rPr lang="en-US" sz="3600" b="0" dirty="0">
                <a:latin typeface="Arial" panose="020B0604020202020204" pitchFamily="34" charset="0"/>
                <a:cs typeface="Arial" panose="020B0604020202020204" pitchFamily="34" charset="0"/>
              </a:rPr>
            </a:br>
            <a:r>
              <a:rPr lang="en-US" sz="3600" b="0" dirty="0">
                <a:latin typeface="Arial" panose="020B0604020202020204" pitchFamily="34" charset="0"/>
                <a:cs typeface="Arial" panose="020B0604020202020204" pitchFamily="34" charset="0"/>
              </a:rPr>
              <a:t> “Made” </a:t>
            </a:r>
            <a:r>
              <a:rPr lang="en-US" sz="3600" dirty="0">
                <a:latin typeface="Arial" panose="020B0604020202020204" pitchFamily="34" charset="0"/>
                <a:cs typeface="Arial" panose="020B0604020202020204" pitchFamily="34" charset="0"/>
              </a:rPr>
              <a:t>(PAID)</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3" name="Slide Number Placeholder 2">
            <a:extLst>
              <a:ext uri="{FF2B5EF4-FFF2-40B4-BE49-F238E27FC236}">
                <a16:creationId xmlns:a16="http://schemas.microsoft.com/office/drawing/2014/main" id="{C6E2C9E7-CA68-4A7D-B938-E4620EEE3054}"/>
              </a:ext>
            </a:extLst>
          </p:cNvPr>
          <p:cNvSpPr>
            <a:spLocks noGrp="1"/>
          </p:cNvSpPr>
          <p:nvPr>
            <p:ph type="sldNum" sz="quarter" idx="4"/>
          </p:nvPr>
        </p:nvSpPr>
        <p:spPr/>
        <p:txBody>
          <a:bodyPr/>
          <a:lstStyle/>
          <a:p>
            <a:fld id="{34D34C5A-D45E-48BA-816E-548CEC6ACD4B}" type="slidenum">
              <a:rPr lang="en-US" smtClean="0"/>
              <a:pPr/>
              <a:t>45</a:t>
            </a:fld>
            <a:endParaRPr lang="en-US"/>
          </a:p>
        </p:txBody>
      </p:sp>
      <p:graphicFrame>
        <p:nvGraphicFramePr>
          <p:cNvPr id="6" name="Table 5">
            <a:extLst>
              <a:ext uri="{FF2B5EF4-FFF2-40B4-BE49-F238E27FC236}">
                <a16:creationId xmlns:a16="http://schemas.microsoft.com/office/drawing/2014/main" id="{E48FE5B5-A503-4524-ADFC-12357C34FE9F}"/>
              </a:ext>
            </a:extLst>
          </p:cNvPr>
          <p:cNvGraphicFramePr>
            <a:graphicFrameLocks noGrp="1"/>
          </p:cNvGraphicFramePr>
          <p:nvPr>
            <p:extLst>
              <p:ext uri="{D42A27DB-BD31-4B8C-83A1-F6EECF244321}">
                <p14:modId xmlns:p14="http://schemas.microsoft.com/office/powerpoint/2010/main" val="625643860"/>
              </p:ext>
            </p:extLst>
          </p:nvPr>
        </p:nvGraphicFramePr>
        <p:xfrm>
          <a:off x="276576" y="1163106"/>
          <a:ext cx="8590846" cy="5270725"/>
        </p:xfrm>
        <a:graphic>
          <a:graphicData uri="http://schemas.openxmlformats.org/drawingml/2006/table">
            <a:tbl>
              <a:tblPr firstRow="1" firstCol="1" bandRow="1">
                <a:tableStyleId>{5C22544A-7EE6-4342-B048-85BDC9FD1C3A}</a:tableStyleId>
              </a:tblPr>
              <a:tblGrid>
                <a:gridCol w="1051241">
                  <a:extLst>
                    <a:ext uri="{9D8B030D-6E8A-4147-A177-3AD203B41FA5}">
                      <a16:colId xmlns:a16="http://schemas.microsoft.com/office/drawing/2014/main" val="2259434833"/>
                    </a:ext>
                  </a:extLst>
                </a:gridCol>
                <a:gridCol w="1061292">
                  <a:extLst>
                    <a:ext uri="{9D8B030D-6E8A-4147-A177-3AD203B41FA5}">
                      <a16:colId xmlns:a16="http://schemas.microsoft.com/office/drawing/2014/main" val="1336427277"/>
                    </a:ext>
                  </a:extLst>
                </a:gridCol>
                <a:gridCol w="1132725">
                  <a:extLst>
                    <a:ext uri="{9D8B030D-6E8A-4147-A177-3AD203B41FA5}">
                      <a16:colId xmlns:a16="http://schemas.microsoft.com/office/drawing/2014/main" val="379618395"/>
                    </a:ext>
                  </a:extLst>
                </a:gridCol>
                <a:gridCol w="985609">
                  <a:extLst>
                    <a:ext uri="{9D8B030D-6E8A-4147-A177-3AD203B41FA5}">
                      <a16:colId xmlns:a16="http://schemas.microsoft.com/office/drawing/2014/main" val="3801439095"/>
                    </a:ext>
                  </a:extLst>
                </a:gridCol>
                <a:gridCol w="1009946">
                  <a:extLst>
                    <a:ext uri="{9D8B030D-6E8A-4147-A177-3AD203B41FA5}">
                      <a16:colId xmlns:a16="http://schemas.microsoft.com/office/drawing/2014/main" val="2610393491"/>
                    </a:ext>
                  </a:extLst>
                </a:gridCol>
                <a:gridCol w="1362818">
                  <a:extLst>
                    <a:ext uri="{9D8B030D-6E8A-4147-A177-3AD203B41FA5}">
                      <a16:colId xmlns:a16="http://schemas.microsoft.com/office/drawing/2014/main" val="1262353839"/>
                    </a:ext>
                  </a:extLst>
                </a:gridCol>
                <a:gridCol w="1017228">
                  <a:extLst>
                    <a:ext uri="{9D8B030D-6E8A-4147-A177-3AD203B41FA5}">
                      <a16:colId xmlns:a16="http://schemas.microsoft.com/office/drawing/2014/main" val="3048550291"/>
                    </a:ext>
                  </a:extLst>
                </a:gridCol>
                <a:gridCol w="969987">
                  <a:extLst>
                    <a:ext uri="{9D8B030D-6E8A-4147-A177-3AD203B41FA5}">
                      <a16:colId xmlns:a16="http://schemas.microsoft.com/office/drawing/2014/main" val="724244691"/>
                    </a:ext>
                  </a:extLst>
                </a:gridCol>
              </a:tblGrid>
              <a:tr h="1094118">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[1] Recipient</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[2] Recipient - Address &amp; Principal Place of  Business</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[3] Contractual Relationship to Registrant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[4] Program/ Product  [USML Categories]</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[5] End User – Address &amp; Principal Place of Business </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[6] Total Payments &amp; Dates of Payment </a:t>
                      </a:r>
                    </a:p>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 </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 [7] Payment Type  &amp; Mode of Payment</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[8] Payer – Address, Principal Place of Business, Status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extLst>
                  <a:ext uri="{0D108BD9-81ED-4DB2-BD59-A6C34878D82A}">
                    <a16:rowId xmlns:a16="http://schemas.microsoft.com/office/drawing/2014/main" val="2840069262"/>
                  </a:ext>
                </a:extLst>
              </a:tr>
              <a:tr h="904784">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ABC International</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[Address &amp; Principal Place of Business] Doha, Qatar</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Sales Representative</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err="1">
                          <a:effectLst/>
                          <a:latin typeface="Arial" panose="020B0604020202020204" pitchFamily="34" charset="0"/>
                          <a:cs typeface="Arial" panose="020B0604020202020204" pitchFamily="34" charset="0"/>
                        </a:rPr>
                        <a:t>XZ</a:t>
                      </a:r>
                      <a:r>
                        <a:rPr lang="en-US" sz="1200" dirty="0">
                          <a:effectLst/>
                          <a:latin typeface="Arial" panose="020B0604020202020204" pitchFamily="34" charset="0"/>
                          <a:cs typeface="Arial" panose="020B0604020202020204" pitchFamily="34" charset="0"/>
                        </a:rPr>
                        <a:t> Program </a:t>
                      </a:r>
                    </a:p>
                    <a:p>
                      <a:pPr marL="0" marR="0" algn="l">
                        <a:lnSpc>
                          <a:spcPct val="100000"/>
                        </a:lnSpc>
                        <a:spcBef>
                          <a:spcPct val="0"/>
                        </a:spcBef>
                        <a:spcAft>
                          <a:spcPts val="0"/>
                        </a:spcAft>
                      </a:pPr>
                      <a:r>
                        <a:rPr lang="en-US" sz="1200" dirty="0" err="1">
                          <a:effectLst/>
                          <a:latin typeface="Arial" panose="020B0604020202020204" pitchFamily="34" charset="0"/>
                          <a:cs typeface="Arial" panose="020B0604020202020204" pitchFamily="34" charset="0"/>
                        </a:rPr>
                        <a:t>NASM</a:t>
                      </a:r>
                      <a:r>
                        <a:rPr lang="en-US" sz="1200" dirty="0">
                          <a:effectLst/>
                          <a:latin typeface="Arial" panose="020B0604020202020204" pitchFamily="34" charset="0"/>
                          <a:cs typeface="Arial" panose="020B0604020202020204" pitchFamily="34" charset="0"/>
                        </a:rPr>
                        <a:t> System</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Ministry of Defense, Qatar</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$22,500,000</a:t>
                      </a:r>
                    </a:p>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3/7/2020</a:t>
                      </a:r>
                    </a:p>
                    <a:p>
                      <a:pPr marL="0" marR="0" algn="l">
                        <a:lnSpc>
                          <a:spcPct val="100000"/>
                        </a:lnSpc>
                        <a:spcBef>
                          <a:spcPct val="0"/>
                        </a:spcBef>
                        <a:spcAft>
                          <a:spcPts val="0"/>
                        </a:spcAft>
                      </a:pPr>
                      <a:r>
                        <a:rPr lang="en-US" sz="1200">
                          <a:effectLst/>
                          <a:latin typeface="Arial" panose="020B0604020202020204" pitchFamily="34" charset="0"/>
                          <a:ea typeface="Calibri" panose="020F0502020204030204" pitchFamily="34" charset="0"/>
                          <a:cs typeface="Arial" panose="020B0604020202020204" pitchFamily="34" charset="0"/>
                        </a:rPr>
                        <a:t>5/7/2020</a:t>
                      </a: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Fees/ Commissions In cash</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Defense Inc.</a:t>
                      </a:r>
                    </a:p>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Applicant</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extLst>
                  <a:ext uri="{0D108BD9-81ED-4DB2-BD59-A6C34878D82A}">
                    <a16:rowId xmlns:a16="http://schemas.microsoft.com/office/drawing/2014/main" val="535660888"/>
                  </a:ext>
                </a:extLst>
              </a:tr>
              <a:tr h="723827">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Defense Consulting Company </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London, UK</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Sales Representative</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CD Program</a:t>
                      </a:r>
                    </a:p>
                    <a:p>
                      <a:pPr marL="0" marR="0" algn="l">
                        <a:lnSpc>
                          <a:spcPct val="100000"/>
                        </a:lnSpc>
                        <a:spcBef>
                          <a:spcPct val="0"/>
                        </a:spcBef>
                        <a:spcAft>
                          <a:spcPts val="0"/>
                        </a:spcAft>
                      </a:pPr>
                      <a:r>
                        <a:rPr lang="en-US" sz="1200">
                          <a:effectLst/>
                          <a:latin typeface="Arial" panose="020B0604020202020204" pitchFamily="34" charset="0"/>
                          <a:ea typeface="Calibri" panose="020F0502020204030204" pitchFamily="34" charset="0"/>
                          <a:cs typeface="Arial" panose="020B0604020202020204" pitchFamily="34" charset="0"/>
                        </a:rPr>
                        <a:t>ST System</a:t>
                      </a: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Coast Guard, United Kingdom</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$4,200,000</a:t>
                      </a:r>
                    </a:p>
                    <a:p>
                      <a:pPr marL="0" marR="0" algn="l">
                        <a:lnSpc>
                          <a:spcPct val="100000"/>
                        </a:lnSpc>
                        <a:spcBef>
                          <a:spcPct val="0"/>
                        </a:spcBef>
                        <a:spcAft>
                          <a:spcPts val="0"/>
                        </a:spcAft>
                      </a:pPr>
                      <a:r>
                        <a:rPr lang="en-US" sz="1200">
                          <a:effectLst/>
                          <a:latin typeface="Arial" panose="020B0604020202020204" pitchFamily="34" charset="0"/>
                          <a:ea typeface="Calibri" panose="020F0502020204030204" pitchFamily="34" charset="0"/>
                          <a:cs typeface="Arial" panose="020B0604020202020204" pitchFamily="34" charset="0"/>
                        </a:rPr>
                        <a:t>9/10/2020</a:t>
                      </a: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Fees/ Commissions</a:t>
                      </a:r>
                    </a:p>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In cash</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Defense Inc.</a:t>
                      </a:r>
                    </a:p>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Applicant</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extLst>
                  <a:ext uri="{0D108BD9-81ED-4DB2-BD59-A6C34878D82A}">
                    <a16:rowId xmlns:a16="http://schemas.microsoft.com/office/drawing/2014/main" val="407004619"/>
                  </a:ext>
                </a:extLst>
              </a:tr>
              <a:tr h="1266697">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International Consulting Company GMbH</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Munich, Germany</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Consultant and Offset Service Provider</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AB Program</a:t>
                      </a:r>
                    </a:p>
                    <a:p>
                      <a:pPr marL="0" marR="0" algn="l">
                        <a:lnSpc>
                          <a:spcPct val="100000"/>
                        </a:lnSpc>
                        <a:spcBef>
                          <a:spcPct val="0"/>
                        </a:spcBef>
                        <a:spcAft>
                          <a:spcPts val="0"/>
                        </a:spcAft>
                      </a:pPr>
                      <a:r>
                        <a:rPr lang="en-US" sz="1200">
                          <a:effectLst/>
                          <a:latin typeface="Arial" panose="020B0604020202020204" pitchFamily="34" charset="0"/>
                          <a:ea typeface="Calibri" panose="020F0502020204030204" pitchFamily="34" charset="0"/>
                          <a:cs typeface="Arial" panose="020B0604020202020204" pitchFamily="34" charset="0"/>
                        </a:rPr>
                        <a:t>ML System </a:t>
                      </a: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National Police, Germany </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$1,500,000</a:t>
                      </a:r>
                    </a:p>
                    <a:p>
                      <a:pPr marL="0" marR="0" algn="l">
                        <a:lnSpc>
                          <a:spcPct val="100000"/>
                        </a:lnSpc>
                        <a:spcBef>
                          <a:spcPct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1/15/2020</a:t>
                      </a:r>
                    </a:p>
                    <a:p>
                      <a:pPr marL="0" marR="0" algn="l">
                        <a:lnSpc>
                          <a:spcPct val="100000"/>
                        </a:lnSpc>
                        <a:spcBef>
                          <a:spcPct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4/17/2020 </a:t>
                      </a:r>
                    </a:p>
                    <a:p>
                      <a:pPr marL="0" marR="0" algn="l">
                        <a:lnSpc>
                          <a:spcPct val="100000"/>
                        </a:lnSpc>
                        <a:spcBef>
                          <a:spcPct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11/12/2020</a:t>
                      </a: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Fees / Commission</a:t>
                      </a:r>
                    </a:p>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In cash and In kind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ABC Subsidiary Co. (a U.S. subsidiary of Defense Inc.)</a:t>
                      </a:r>
                    </a:p>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Supplier</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extLst>
                  <a:ext uri="{0D108BD9-81ED-4DB2-BD59-A6C34878D82A}">
                    <a16:rowId xmlns:a16="http://schemas.microsoft.com/office/drawing/2014/main" val="1812310009"/>
                  </a:ext>
                </a:extLst>
              </a:tr>
              <a:tr h="1255058">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Consultant</a:t>
                      </a:r>
                    </a:p>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International</a:t>
                      </a:r>
                    </a:p>
                    <a:p>
                      <a:pPr marL="0" marR="0" algn="l">
                        <a:lnSpc>
                          <a:spcPct val="100000"/>
                        </a:lnSpc>
                        <a:spcBef>
                          <a:spcPct val="0"/>
                        </a:spcBef>
                        <a:spcAft>
                          <a:spcPts val="0"/>
                        </a:spcAft>
                      </a:pP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Arlington, VA  </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Consultant</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EF Program</a:t>
                      </a:r>
                    </a:p>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NASM, APG-X, ERW and  AIM Systems</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MoD France, Saudi Arabia, Qatar, UK</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$360,000</a:t>
                      </a:r>
                    </a:p>
                    <a:p>
                      <a:pPr marL="0" marR="0" algn="l">
                        <a:lnSpc>
                          <a:spcPct val="100000"/>
                        </a:lnSpc>
                        <a:spcBef>
                          <a:spcPct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Monthly on 15</a:t>
                      </a:r>
                      <a:r>
                        <a:rPr lang="en-US" sz="1200" baseline="30000" dirty="0">
                          <a:effectLst/>
                          <a:latin typeface="Arial" panose="020B0604020202020204" pitchFamily="34" charset="0"/>
                          <a:ea typeface="Calibri" panose="020F0502020204030204" pitchFamily="34" charset="0"/>
                          <a:cs typeface="Arial" panose="020B0604020202020204" pitchFamily="34" charset="0"/>
                        </a:rPr>
                        <a:t>th</a:t>
                      </a:r>
                      <a:r>
                        <a:rPr lang="en-US" sz="1200" dirty="0">
                          <a:effectLst/>
                          <a:latin typeface="Arial" panose="020B0604020202020204" pitchFamily="34" charset="0"/>
                          <a:ea typeface="Calibri" panose="020F0502020204030204" pitchFamily="34" charset="0"/>
                          <a:cs typeface="Arial" panose="020B0604020202020204" pitchFamily="34" charset="0"/>
                        </a:rPr>
                        <a:t> of each month, January through December 2020</a:t>
                      </a:r>
                    </a:p>
                  </a:txBody>
                  <a:tcPr marL="49057" marR="49057" marT="0" marB="0" anchor="ctr"/>
                </a:tc>
                <a:tc>
                  <a:txBody>
                    <a:bodyPr/>
                    <a:lstStyle/>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Fees/ Commissions</a:t>
                      </a:r>
                    </a:p>
                    <a:p>
                      <a:pPr marL="0" marR="0" algn="l">
                        <a:lnSpc>
                          <a:spcPct val="100000"/>
                        </a:lnSpc>
                        <a:spcBef>
                          <a:spcPct val="0"/>
                        </a:spcBef>
                        <a:spcAft>
                          <a:spcPts val="0"/>
                        </a:spcAft>
                      </a:pPr>
                      <a:r>
                        <a:rPr lang="en-US" sz="1200">
                          <a:effectLst/>
                          <a:latin typeface="Arial" panose="020B0604020202020204" pitchFamily="34" charset="0"/>
                          <a:cs typeface="Arial" panose="020B0604020202020204" pitchFamily="34" charset="0"/>
                        </a:rPr>
                        <a:t>In cash</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Defense Inc.</a:t>
                      </a:r>
                    </a:p>
                    <a:p>
                      <a:pPr marL="0" marR="0" algn="l">
                        <a:lnSpc>
                          <a:spcPct val="100000"/>
                        </a:lnSpc>
                        <a:spcBef>
                          <a:spcPct val="0"/>
                        </a:spcBef>
                        <a:spcAft>
                          <a:spcPts val="0"/>
                        </a:spcAft>
                      </a:pPr>
                      <a:r>
                        <a:rPr lang="en-US" sz="1200" dirty="0">
                          <a:effectLst/>
                          <a:latin typeface="Arial" panose="020B0604020202020204" pitchFamily="34" charset="0"/>
                          <a:cs typeface="Arial" panose="020B0604020202020204" pitchFamily="34" charset="0"/>
                        </a:rPr>
                        <a:t>Applicant &amp; Supplier</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extLst>
                  <a:ext uri="{0D108BD9-81ED-4DB2-BD59-A6C34878D82A}">
                    <a16:rowId xmlns:a16="http://schemas.microsoft.com/office/drawing/2014/main" val="199531241"/>
                  </a:ext>
                </a:extLst>
              </a:tr>
            </a:tbl>
          </a:graphicData>
        </a:graphic>
      </p:graphicFrame>
    </p:spTree>
    <p:extLst>
      <p:ext uri="{BB962C8B-B14F-4D97-AF65-F5344CB8AC3E}">
        <p14:creationId xmlns:p14="http://schemas.microsoft.com/office/powerpoint/2010/main" val="2152449733"/>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2F67C9-75DC-412E-BEC2-01087263F5DE}"/>
              </a:ext>
            </a:extLst>
          </p:cNvPr>
          <p:cNvSpPr>
            <a:spLocks noGrp="1"/>
          </p:cNvSpPr>
          <p:nvPr>
            <p:ph type="title"/>
          </p:nvPr>
        </p:nvSpPr>
        <p:spPr>
          <a:xfrm>
            <a:off x="424260" y="318195"/>
            <a:ext cx="7576738" cy="658721"/>
          </a:xfrm>
        </p:spPr>
        <p:txBody>
          <a:bodyPr/>
          <a:lstStyle/>
          <a:p>
            <a:r>
              <a:rPr lang="en-US" sz="3600" dirty="0">
                <a:latin typeface="Arial" panose="020B0604020202020204" pitchFamily="34" charset="0"/>
                <a:cs typeface="Arial" panose="020B0604020202020204" pitchFamily="34" charset="0"/>
              </a:rPr>
              <a:t>Table B </a:t>
            </a:r>
            <a:r>
              <a:rPr lang="en-US" sz="3600" b="0" dirty="0">
                <a:latin typeface="Arial" panose="020B0604020202020204" pitchFamily="34" charset="0"/>
                <a:cs typeface="Arial" panose="020B0604020202020204" pitchFamily="34" charset="0"/>
              </a:rPr>
              <a:t>for report – </a:t>
            </a:r>
            <a:r>
              <a:rPr lang="en-US" sz="2400" b="0" dirty="0">
                <a:latin typeface="Arial" panose="020B0604020202020204" pitchFamily="34" charset="0"/>
                <a:cs typeface="Arial" panose="020B0604020202020204" pitchFamily="34" charset="0"/>
              </a:rPr>
              <a:t>Payments Offered / Agreed to be Made</a:t>
            </a:r>
            <a:r>
              <a:rPr lang="en-US" sz="2400" dirty="0">
                <a:latin typeface="Arial" panose="020B0604020202020204" pitchFamily="34" charset="0"/>
                <a:cs typeface="Arial" panose="020B0604020202020204" pitchFamily="34" charset="0"/>
              </a:rPr>
              <a:t> </a:t>
            </a:r>
            <a:r>
              <a:rPr lang="en-US" sz="3600" dirty="0">
                <a:latin typeface="Arial" panose="020B0604020202020204" pitchFamily="34" charset="0"/>
                <a:cs typeface="Arial" panose="020B0604020202020204" pitchFamily="34" charset="0"/>
              </a:rPr>
              <a:t>(NOT PAID)</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3" name="Slide Number Placeholder 2">
            <a:extLst>
              <a:ext uri="{FF2B5EF4-FFF2-40B4-BE49-F238E27FC236}">
                <a16:creationId xmlns:a16="http://schemas.microsoft.com/office/drawing/2014/main" id="{C6E2C9E7-CA68-4A7D-B938-E4620EEE3054}"/>
              </a:ext>
            </a:extLst>
          </p:cNvPr>
          <p:cNvSpPr>
            <a:spLocks noGrp="1"/>
          </p:cNvSpPr>
          <p:nvPr>
            <p:ph type="sldNum" sz="quarter" idx="4"/>
          </p:nvPr>
        </p:nvSpPr>
        <p:spPr/>
        <p:txBody>
          <a:bodyPr/>
          <a:lstStyle/>
          <a:p>
            <a:fld id="{34D34C5A-D45E-48BA-816E-548CEC6ACD4B}" type="slidenum">
              <a:rPr lang="en-US" smtClean="0"/>
              <a:pPr/>
              <a:t>46</a:t>
            </a:fld>
            <a:endParaRPr lang="en-US"/>
          </a:p>
        </p:txBody>
      </p:sp>
      <p:graphicFrame>
        <p:nvGraphicFramePr>
          <p:cNvPr id="8" name="Table 7">
            <a:extLst>
              <a:ext uri="{FF2B5EF4-FFF2-40B4-BE49-F238E27FC236}">
                <a16:creationId xmlns:a16="http://schemas.microsoft.com/office/drawing/2014/main" id="{62FC1B52-BE0D-4F7D-96F3-F743BE9A5C44}"/>
              </a:ext>
            </a:extLst>
          </p:cNvPr>
          <p:cNvGraphicFramePr>
            <a:graphicFrameLocks noGrp="1"/>
          </p:cNvGraphicFramePr>
          <p:nvPr>
            <p:extLst>
              <p:ext uri="{D42A27DB-BD31-4B8C-83A1-F6EECF244321}">
                <p14:modId xmlns:p14="http://schemas.microsoft.com/office/powerpoint/2010/main" val="3829753167"/>
              </p:ext>
            </p:extLst>
          </p:nvPr>
        </p:nvGraphicFramePr>
        <p:xfrm>
          <a:off x="276577" y="1239915"/>
          <a:ext cx="8465085" cy="5119618"/>
        </p:xfrm>
        <a:graphic>
          <a:graphicData uri="http://schemas.openxmlformats.org/drawingml/2006/table">
            <a:tbl>
              <a:tblPr firstRow="1" firstCol="1" bandRow="1">
                <a:tableStyleId>{5C22544A-7EE6-4342-B048-85BDC9FD1C3A}</a:tableStyleId>
              </a:tblPr>
              <a:tblGrid>
                <a:gridCol w="1212140">
                  <a:extLst>
                    <a:ext uri="{9D8B030D-6E8A-4147-A177-3AD203B41FA5}">
                      <a16:colId xmlns:a16="http://schemas.microsoft.com/office/drawing/2014/main" val="2901249831"/>
                    </a:ext>
                  </a:extLst>
                </a:gridCol>
                <a:gridCol w="1155152">
                  <a:extLst>
                    <a:ext uri="{9D8B030D-6E8A-4147-A177-3AD203B41FA5}">
                      <a16:colId xmlns:a16="http://schemas.microsoft.com/office/drawing/2014/main" val="2834725818"/>
                    </a:ext>
                  </a:extLst>
                </a:gridCol>
                <a:gridCol w="1403008">
                  <a:extLst>
                    <a:ext uri="{9D8B030D-6E8A-4147-A177-3AD203B41FA5}">
                      <a16:colId xmlns:a16="http://schemas.microsoft.com/office/drawing/2014/main" val="2901260301"/>
                    </a:ext>
                  </a:extLst>
                </a:gridCol>
                <a:gridCol w="1113542">
                  <a:extLst>
                    <a:ext uri="{9D8B030D-6E8A-4147-A177-3AD203B41FA5}">
                      <a16:colId xmlns:a16="http://schemas.microsoft.com/office/drawing/2014/main" val="1452120344"/>
                    </a:ext>
                  </a:extLst>
                </a:gridCol>
                <a:gridCol w="1090021">
                  <a:extLst>
                    <a:ext uri="{9D8B030D-6E8A-4147-A177-3AD203B41FA5}">
                      <a16:colId xmlns:a16="http://schemas.microsoft.com/office/drawing/2014/main" val="2664820619"/>
                    </a:ext>
                  </a:extLst>
                </a:gridCol>
                <a:gridCol w="1279984">
                  <a:extLst>
                    <a:ext uri="{9D8B030D-6E8A-4147-A177-3AD203B41FA5}">
                      <a16:colId xmlns:a16="http://schemas.microsoft.com/office/drawing/2014/main" val="1531205914"/>
                    </a:ext>
                  </a:extLst>
                </a:gridCol>
                <a:gridCol w="1211238">
                  <a:extLst>
                    <a:ext uri="{9D8B030D-6E8A-4147-A177-3AD203B41FA5}">
                      <a16:colId xmlns:a16="http://schemas.microsoft.com/office/drawing/2014/main" val="3927298324"/>
                    </a:ext>
                  </a:extLst>
                </a:gridCol>
              </a:tblGrid>
              <a:tr h="1180609">
                <a:tc>
                  <a:txBody>
                    <a:bodyPr/>
                    <a:lstStyle/>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[1] Recipient</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[2] Recipient’s Address &amp; Principal Place of Business</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[3] Relationship to Registrant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[4] Program/ Product  [USML Categories]</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[5] End User – Address &amp; Principal Place of Business</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[6]  Payment Type Offered  or Agreed to Pay  &amp; Mode of Payment Offered/Agreed</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[7] Payer- Address, Principal Place of Business, Status </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extLst>
                  <a:ext uri="{0D108BD9-81ED-4DB2-BD59-A6C34878D82A}">
                    <a16:rowId xmlns:a16="http://schemas.microsoft.com/office/drawing/2014/main" val="4252376808"/>
                  </a:ext>
                </a:extLst>
              </a:tr>
              <a:tr h="816905">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ABC International</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[Mailing Address]</a:t>
                      </a:r>
                    </a:p>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Doha, Qatar</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Sales Representative</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AB Program</a:t>
                      </a:r>
                    </a:p>
                    <a:p>
                      <a:pPr marL="0" marR="0" algn="l">
                        <a:lnSpc>
                          <a:spcPct val="107000"/>
                        </a:lnSpc>
                        <a:spcBef>
                          <a:spcPct val="0"/>
                        </a:spcBef>
                        <a:spcAft>
                          <a:spcPts val="800"/>
                        </a:spcAft>
                      </a:pPr>
                      <a:r>
                        <a:rPr lang="en-US" sz="1200" dirty="0" err="1">
                          <a:effectLst/>
                          <a:latin typeface="Arial" panose="020B0604020202020204" pitchFamily="34" charset="0"/>
                          <a:cs typeface="Arial" panose="020B0604020202020204" pitchFamily="34" charset="0"/>
                        </a:rPr>
                        <a:t>EWR</a:t>
                      </a:r>
                      <a:r>
                        <a:rPr lang="en-US" sz="1200" dirty="0">
                          <a:effectLst/>
                          <a:latin typeface="Arial" panose="020B0604020202020204" pitchFamily="34" charset="0"/>
                          <a:cs typeface="Arial" panose="020B0604020202020204" pitchFamily="34" charset="0"/>
                        </a:rPr>
                        <a:t> System</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Qatar</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Fees/ Commissions </a:t>
                      </a:r>
                    </a:p>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In cash</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Defense Inc.</a:t>
                      </a:r>
                    </a:p>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Applicant</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extLst>
                  <a:ext uri="{0D108BD9-81ED-4DB2-BD59-A6C34878D82A}">
                    <a16:rowId xmlns:a16="http://schemas.microsoft.com/office/drawing/2014/main" val="1027384455"/>
                  </a:ext>
                </a:extLst>
              </a:tr>
              <a:tr h="686497">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Defense Consulting Company </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London, UK</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Sales Representative</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CD Program</a:t>
                      </a:r>
                    </a:p>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ARM System</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United Kingdom</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Fees/ Commissions</a:t>
                      </a:r>
                    </a:p>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In cash</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Defense Inc. </a:t>
                      </a:r>
                    </a:p>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Applicant</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extLst>
                  <a:ext uri="{0D108BD9-81ED-4DB2-BD59-A6C34878D82A}">
                    <a16:rowId xmlns:a16="http://schemas.microsoft.com/office/drawing/2014/main" val="1121381260"/>
                  </a:ext>
                </a:extLst>
              </a:tr>
              <a:tr h="1178594">
                <a:tc>
                  <a:txBody>
                    <a:bodyPr/>
                    <a:lstStyle/>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International Consulting Company </a:t>
                      </a:r>
                      <a:r>
                        <a:rPr lang="en-US" sz="1200" dirty="0" err="1">
                          <a:effectLst/>
                          <a:latin typeface="Arial" panose="020B0604020202020204" pitchFamily="34" charset="0"/>
                          <a:cs typeface="Arial" panose="020B0604020202020204" pitchFamily="34" charset="0"/>
                        </a:rPr>
                        <a:t>GMbH</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Munich, Germany</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Consultant</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dirty="0" err="1">
                          <a:effectLst/>
                          <a:latin typeface="Arial" panose="020B0604020202020204" pitchFamily="34" charset="0"/>
                          <a:cs typeface="Arial" panose="020B0604020202020204" pitchFamily="34" charset="0"/>
                        </a:rPr>
                        <a:t>EF</a:t>
                      </a:r>
                      <a:r>
                        <a:rPr lang="en-US" sz="1200" dirty="0">
                          <a:effectLst/>
                          <a:latin typeface="Arial" panose="020B0604020202020204" pitchFamily="34" charset="0"/>
                          <a:cs typeface="Arial" panose="020B0604020202020204" pitchFamily="34" charset="0"/>
                        </a:rPr>
                        <a:t> Program </a:t>
                      </a:r>
                    </a:p>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FLA System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Germany </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Fees/ Commissions </a:t>
                      </a:r>
                    </a:p>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In cash</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ABC Co. (a U.S. subsidiary of Defense Inc.)</a:t>
                      </a:r>
                    </a:p>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Supplier</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extLst>
                  <a:ext uri="{0D108BD9-81ED-4DB2-BD59-A6C34878D82A}">
                    <a16:rowId xmlns:a16="http://schemas.microsoft.com/office/drawing/2014/main" val="1583094165"/>
                  </a:ext>
                </a:extLst>
              </a:tr>
              <a:tr h="1257013">
                <a:tc>
                  <a:txBody>
                    <a:bodyPr/>
                    <a:lstStyle/>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Consultant</a:t>
                      </a:r>
                    </a:p>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International</a:t>
                      </a:r>
                    </a:p>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Arlington, VA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Consultant</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GH Program</a:t>
                      </a:r>
                    </a:p>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ERW and AIM Systems</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Germany, Saudi Arabia, Qatar, United Kingdom </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Fees/ Commissions</a:t>
                      </a:r>
                    </a:p>
                    <a:p>
                      <a:pPr marL="0" marR="0" algn="l">
                        <a:lnSpc>
                          <a:spcPct val="107000"/>
                        </a:lnSpc>
                        <a:spcBef>
                          <a:spcPct val="0"/>
                        </a:spcBef>
                        <a:spcAft>
                          <a:spcPts val="800"/>
                        </a:spcAft>
                      </a:pPr>
                      <a:r>
                        <a:rPr lang="en-US" sz="1200">
                          <a:effectLst/>
                          <a:latin typeface="Arial" panose="020B0604020202020204" pitchFamily="34" charset="0"/>
                          <a:cs typeface="Arial" panose="020B0604020202020204" pitchFamily="34" charset="0"/>
                        </a:rPr>
                        <a:t>In cash</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tc>
                  <a:txBody>
                    <a:bodyPr/>
                    <a:lstStyle/>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Defense Inc. </a:t>
                      </a:r>
                    </a:p>
                    <a:p>
                      <a:pPr marL="0" marR="0" algn="l">
                        <a:lnSpc>
                          <a:spcPct val="107000"/>
                        </a:lnSpc>
                        <a:spcBef>
                          <a:spcPct val="0"/>
                        </a:spcBef>
                        <a:spcAft>
                          <a:spcPts val="800"/>
                        </a:spcAft>
                      </a:pPr>
                      <a:r>
                        <a:rPr lang="en-US" sz="1200" dirty="0">
                          <a:effectLst/>
                          <a:latin typeface="Arial" panose="020B0604020202020204" pitchFamily="34" charset="0"/>
                          <a:cs typeface="Arial" panose="020B0604020202020204" pitchFamily="34" charset="0"/>
                        </a:rPr>
                        <a:t>Applicant &amp; Supplier</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49057" marR="49057" marT="0" marB="0" anchor="ctr"/>
                </a:tc>
                <a:extLst>
                  <a:ext uri="{0D108BD9-81ED-4DB2-BD59-A6C34878D82A}">
                    <a16:rowId xmlns:a16="http://schemas.microsoft.com/office/drawing/2014/main" val="2268348185"/>
                  </a:ext>
                </a:extLst>
              </a:tr>
            </a:tbl>
          </a:graphicData>
        </a:graphic>
      </p:graphicFrame>
    </p:spTree>
    <p:extLst>
      <p:ext uri="{BB962C8B-B14F-4D97-AF65-F5344CB8AC3E}">
        <p14:creationId xmlns:p14="http://schemas.microsoft.com/office/powerpoint/2010/main" val="152529032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sz="2400" dirty="0">
                <a:latin typeface="Arial" panose="020B0604020202020204" pitchFamily="34" charset="0"/>
                <a:cs typeface="Arial" panose="020B0604020202020204" pitchFamily="34" charset="0"/>
              </a:rPr>
              <a:t>This DTAG Part 130 Working Group supports the May 2020 and October 2020 DTAG Part 130 Working Group recommendations: </a:t>
            </a:r>
          </a:p>
          <a:p>
            <a:pPr lvl="1"/>
            <a:r>
              <a:rPr lang="en-US" sz="2400" dirty="0">
                <a:latin typeface="Arial" panose="020B0604020202020204" pitchFamily="34" charset="0"/>
                <a:cs typeface="Arial" panose="020B0604020202020204" pitchFamily="34" charset="0"/>
              </a:rPr>
              <a:t>Institute consolidated annual Part 130 reporting at the time of registrant’s renewal of registration</a:t>
            </a:r>
          </a:p>
          <a:p>
            <a:pPr lvl="1"/>
            <a:r>
              <a:rPr lang="en-US" sz="2400" dirty="0">
                <a:latin typeface="Arial" panose="020B0604020202020204" pitchFamily="34" charset="0"/>
                <a:cs typeface="Arial" panose="020B0604020202020204" pitchFamily="34" charset="0"/>
              </a:rPr>
              <a:t>Follow recommended Annual Part 130 report as outlined in the tables</a:t>
            </a:r>
          </a:p>
          <a:p>
            <a:pPr lvl="1"/>
            <a:r>
              <a:rPr lang="en-US" sz="2400" dirty="0">
                <a:latin typeface="Arial" panose="020B0604020202020204" pitchFamily="34" charset="0"/>
                <a:cs typeface="Arial" panose="020B0604020202020204" pitchFamily="34" charset="0"/>
              </a:rPr>
              <a:t>Publish Guidelines for annual Part 130 reporting</a:t>
            </a:r>
          </a:p>
          <a:p>
            <a:pPr lvl="2"/>
            <a:endParaRPr lang="en-US" dirty="0"/>
          </a:p>
        </p:txBody>
      </p:sp>
      <p:sp>
        <p:nvSpPr>
          <p:cNvPr id="5" name="Title 4"/>
          <p:cNvSpPr>
            <a:spLocks noGrp="1"/>
          </p:cNvSpPr>
          <p:nvPr>
            <p:ph type="title"/>
          </p:nvPr>
        </p:nvSpPr>
        <p:spPr/>
        <p:txBody>
          <a:bodyPr/>
          <a:lstStyle/>
          <a:p>
            <a:r>
              <a:rPr lang="en-US" sz="3600" dirty="0">
                <a:latin typeface="Arial" panose="020B0604020202020204" pitchFamily="34" charset="0"/>
                <a:cs typeface="Arial" panose="020B0604020202020204" pitchFamily="34" charset="0"/>
              </a:rPr>
              <a:t>Recommendations</a:t>
            </a:r>
          </a:p>
        </p:txBody>
      </p:sp>
      <p:sp>
        <p:nvSpPr>
          <p:cNvPr id="7" name="Date Placeholder 6"/>
          <p:cNvSpPr>
            <a:spLocks noGrp="1"/>
          </p:cNvSpPr>
          <p:nvPr>
            <p:ph type="dt" sz="half" idx="2"/>
          </p:nvPr>
        </p:nvSpPr>
        <p:spPr/>
        <p:txBody>
          <a:bodyPr/>
          <a:lstStyle/>
          <a:p>
            <a:pPr algn="l"/>
            <a:r>
              <a:rPr lang="en-US" sz="1000" dirty="0">
                <a:latin typeface="+mn-lt"/>
              </a:rPr>
              <a:t>DTAG Plenary Session May 20, 2021 </a:t>
            </a:r>
          </a:p>
        </p:txBody>
      </p:sp>
      <p:sp>
        <p:nvSpPr>
          <p:cNvPr id="3" name="Slide Number Placeholder 2"/>
          <p:cNvSpPr>
            <a:spLocks noGrp="1"/>
          </p:cNvSpPr>
          <p:nvPr>
            <p:ph type="sldNum" sz="quarter" idx="4"/>
          </p:nvPr>
        </p:nvSpPr>
        <p:spPr/>
        <p:txBody>
          <a:bodyPr/>
          <a:lstStyle/>
          <a:p>
            <a:fld id="{34D34C5A-D45E-48BA-816E-548CEC6ACD4B}" type="slidenum">
              <a:rPr lang="en-US" smtClean="0"/>
              <a:pPr/>
              <a:t>47</a:t>
            </a:fld>
            <a:endParaRPr lang="en-US"/>
          </a:p>
        </p:txBody>
      </p:sp>
    </p:spTree>
    <p:extLst>
      <p:ext uri="{BB962C8B-B14F-4D97-AF65-F5344CB8AC3E}">
        <p14:creationId xmlns:p14="http://schemas.microsoft.com/office/powerpoint/2010/main" val="513423699"/>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24260" y="1316726"/>
            <a:ext cx="7985963" cy="4963426"/>
          </a:xfrm>
        </p:spPr>
        <p:txBody>
          <a:bodyPr/>
          <a:lstStyle/>
          <a:p>
            <a:pPr lvl="1"/>
            <a:r>
              <a:rPr lang="en-US" sz="2400" dirty="0">
                <a:latin typeface="Arial" panose="020B0604020202020204" pitchFamily="34" charset="0"/>
                <a:cs typeface="Arial" panose="020B0604020202020204" pitchFamily="34" charset="0"/>
              </a:rPr>
              <a:t>The requirements for exporting under the treaties do not appear to restrict the Department’s ability to adjust the timing of Part 130 reports</a:t>
            </a:r>
          </a:p>
          <a:p>
            <a:pPr lvl="1"/>
            <a:r>
              <a:rPr lang="en-US" sz="2400" dirty="0">
                <a:latin typeface="Arial" panose="020B0604020202020204" pitchFamily="34" charset="0"/>
                <a:cs typeface="Arial" panose="020B0604020202020204" pitchFamily="34" charset="0"/>
              </a:rPr>
              <a:t>Make substantive changes to the ITAR to enhance Part 130 process</a:t>
            </a:r>
          </a:p>
          <a:p>
            <a:pPr lvl="2"/>
            <a:r>
              <a:rPr lang="en-US" dirty="0">
                <a:latin typeface="Arial" panose="020B0604020202020204" pitchFamily="34" charset="0"/>
                <a:cs typeface="Arial" panose="020B0604020202020204" pitchFamily="34" charset="0"/>
              </a:rPr>
              <a:t>Increase threshold to $1,000,000</a:t>
            </a:r>
          </a:p>
          <a:p>
            <a:pPr lvl="2"/>
            <a:r>
              <a:rPr lang="en-US" dirty="0">
                <a:latin typeface="Arial" panose="020B0604020202020204" pitchFamily="34" charset="0"/>
                <a:cs typeface="Arial" panose="020B0604020202020204" pitchFamily="34" charset="0"/>
              </a:rPr>
              <a:t>Exclude third parties who are not retained solely for  particular sale</a:t>
            </a:r>
          </a:p>
          <a:p>
            <a:pPr lvl="2"/>
            <a:r>
              <a:rPr lang="en-US" dirty="0">
                <a:latin typeface="Arial" panose="020B0604020202020204" pitchFamily="34" charset="0"/>
                <a:cs typeface="Arial" panose="020B0604020202020204" pitchFamily="34" charset="0"/>
              </a:rPr>
              <a:t>Define “substantially different in amount” to mean a change of 20% or more</a:t>
            </a:r>
          </a:p>
          <a:p>
            <a:endParaRPr lang="en-US" dirty="0"/>
          </a:p>
        </p:txBody>
      </p:sp>
      <p:sp>
        <p:nvSpPr>
          <p:cNvPr id="3" name="Title 2"/>
          <p:cNvSpPr>
            <a:spLocks noGrp="1"/>
          </p:cNvSpPr>
          <p:nvPr>
            <p:ph type="title"/>
          </p:nvPr>
        </p:nvSpPr>
        <p:spPr/>
        <p:txBody>
          <a:bodyPr/>
          <a:lstStyle/>
          <a:p>
            <a:r>
              <a:rPr lang="en-US" sz="3600" dirty="0">
                <a:latin typeface="Arial" panose="020B0604020202020204" pitchFamily="34" charset="0"/>
                <a:cs typeface="Arial" panose="020B0604020202020204" pitchFamily="34" charset="0"/>
              </a:rPr>
              <a:t>Recommendations</a:t>
            </a:r>
          </a:p>
        </p:txBody>
      </p:sp>
      <p:sp>
        <p:nvSpPr>
          <p:cNvPr id="4" name="Date Placeholder 3"/>
          <p:cNvSpPr>
            <a:spLocks noGrp="1"/>
          </p:cNvSpPr>
          <p:nvPr>
            <p:ph type="dt" sz="half" idx="2"/>
          </p:nvPr>
        </p:nvSpPr>
        <p:spPr/>
        <p:txBody>
          <a:bodyPr/>
          <a:lstStyle/>
          <a:p>
            <a:pPr algn="l">
              <a:defRPr/>
            </a:pPr>
            <a:r>
              <a:rPr lang="en-US" sz="1000" dirty="0">
                <a:latin typeface="+mn-lt"/>
              </a:rPr>
              <a:t>DTAG Plenary Session May 20, 2021 </a:t>
            </a:r>
          </a:p>
        </p:txBody>
      </p:sp>
      <p:sp>
        <p:nvSpPr>
          <p:cNvPr id="5" name="Slide Number Placeholder 4"/>
          <p:cNvSpPr>
            <a:spLocks noGrp="1"/>
          </p:cNvSpPr>
          <p:nvPr>
            <p:ph type="sldNum" sz="quarter" idx="4"/>
          </p:nvPr>
        </p:nvSpPr>
        <p:spPr/>
        <p:txBody>
          <a:bodyPr/>
          <a:lstStyle/>
          <a:p>
            <a:pPr algn="r">
              <a:defRPr/>
            </a:pPr>
            <a:fld id="{34D34C5A-D45E-48BA-816E-548CEC6ACD4B}" type="slidenum">
              <a:rPr lang="en-US" smtClean="0"/>
              <a:pPr algn="r">
                <a:defRPr/>
              </a:pPr>
              <a:t>48</a:t>
            </a:fld>
            <a:endParaRPr lang="en-US" dirty="0"/>
          </a:p>
        </p:txBody>
      </p:sp>
    </p:spTree>
    <p:extLst>
      <p:ext uri="{BB962C8B-B14F-4D97-AF65-F5344CB8AC3E}">
        <p14:creationId xmlns:p14="http://schemas.microsoft.com/office/powerpoint/2010/main" val="563026509"/>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4005074"/>
            <a:ext cx="6836090" cy="1651187"/>
          </a:xfrm>
        </p:spPr>
        <p:txBody>
          <a:bodyPr/>
          <a:lstStyle/>
          <a:p>
            <a:r>
              <a:rPr lang="en-US" sz="2800" b="1" dirty="0">
                <a:solidFill>
                  <a:schemeClr val="tx1"/>
                </a:solidFill>
                <a:latin typeface="Arial" panose="020B0604020202020204" pitchFamily="34" charset="0"/>
                <a:cs typeface="Arial" panose="020B0604020202020204" pitchFamily="34" charset="0"/>
              </a:rPr>
              <a:t>DDTC Comments to Working Group #2</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4283298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19200" y="3429000"/>
            <a:ext cx="6400800" cy="2438400"/>
          </a:xfrm>
        </p:spPr>
        <p:txBody>
          <a:bodyPr/>
          <a:lstStyle/>
          <a:p>
            <a:r>
              <a:rPr lang="en-US" sz="2800" b="1" dirty="0">
                <a:solidFill>
                  <a:schemeClr val="tx1"/>
                </a:solidFill>
                <a:latin typeface="Arial" panose="020B0604020202020204" pitchFamily="34" charset="0"/>
                <a:cs typeface="Arial" panose="020B0604020202020204" pitchFamily="34" charset="0"/>
              </a:rPr>
              <a:t>Introductory Remarks</a:t>
            </a:r>
          </a:p>
          <a:p>
            <a:r>
              <a:rPr lang="en-US" sz="2800" b="1" dirty="0">
                <a:solidFill>
                  <a:schemeClr val="tx1"/>
                </a:solidFill>
                <a:latin typeface="Arial" panose="020B0604020202020204" pitchFamily="34" charset="0"/>
                <a:cs typeface="Arial" panose="020B0604020202020204" pitchFamily="34" charset="0"/>
              </a:rPr>
              <a:t>DAS Michael Miller</a:t>
            </a:r>
          </a:p>
          <a:p>
            <a:endParaRPr lang="en-US" sz="800" b="1" dirty="0">
              <a:solidFill>
                <a:schemeClr val="tx1"/>
              </a:solidFill>
              <a:latin typeface="Arial" panose="020B0604020202020204" pitchFamily="34" charset="0"/>
              <a:cs typeface="Arial" panose="020B0604020202020204" pitchFamily="34" charset="0"/>
            </a:endParaRP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28191892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4005074"/>
            <a:ext cx="6400800" cy="1651187"/>
          </a:xfrm>
        </p:spPr>
        <p:txBody>
          <a:bodyPr/>
          <a:lstStyle/>
          <a:p>
            <a:r>
              <a:rPr lang="en-US" sz="2800" b="1" dirty="0">
                <a:solidFill>
                  <a:schemeClr val="tx1"/>
                </a:solidFill>
                <a:latin typeface="Arial" panose="020B0604020202020204" pitchFamily="34" charset="0"/>
                <a:cs typeface="Arial" panose="020B0604020202020204" pitchFamily="34" charset="0"/>
              </a:rPr>
              <a:t>DTAG Vote on Working Group #2</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32325520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47891"/>
            <a:ext cx="7772400" cy="1113744"/>
          </a:xfrm>
        </p:spPr>
        <p:txBody>
          <a:bodyPr/>
          <a:lstStyle/>
          <a:p>
            <a:r>
              <a:rPr lang="en-US" sz="4000" b="1" dirty="0">
                <a:latin typeface="Arial" panose="020B0604020202020204" pitchFamily="34" charset="0"/>
                <a:cs typeface="Arial" panose="020B0604020202020204" pitchFamily="34" charset="0"/>
              </a:rPr>
              <a:t>Defense Trade Advisory Group</a:t>
            </a: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422790" y="3659430"/>
            <a:ext cx="6349610" cy="1979370"/>
          </a:xfrm>
        </p:spPr>
        <p:txBody>
          <a:bodyPr/>
          <a:lstStyle/>
          <a:p>
            <a:r>
              <a:rPr lang="en-US" sz="7200" b="1" dirty="0">
                <a:solidFill>
                  <a:schemeClr val="tx1"/>
                </a:solidFill>
                <a:latin typeface="Arial" panose="020B0604020202020204" pitchFamily="34" charset="0"/>
                <a:cs typeface="Arial" panose="020B0604020202020204" pitchFamily="34" charset="0"/>
              </a:rPr>
              <a:t>BREAK</a:t>
            </a:r>
          </a:p>
        </p:txBody>
      </p:sp>
    </p:spTree>
    <p:extLst>
      <p:ext uri="{BB962C8B-B14F-4D97-AF65-F5344CB8AC3E}">
        <p14:creationId xmlns:p14="http://schemas.microsoft.com/office/powerpoint/2010/main" val="25259545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4005074"/>
            <a:ext cx="6400800" cy="1651187"/>
          </a:xfrm>
        </p:spPr>
        <p:txBody>
          <a:bodyPr/>
          <a:lstStyle/>
          <a:p>
            <a:r>
              <a:rPr lang="en-US" sz="2800" b="1" dirty="0">
                <a:solidFill>
                  <a:schemeClr val="tx1"/>
                </a:solidFill>
                <a:latin typeface="Arial" panose="020B0604020202020204" pitchFamily="34" charset="0"/>
                <a:cs typeface="Arial" panose="020B0604020202020204" pitchFamily="34" charset="0"/>
              </a:rPr>
              <a:t>Introduction of Working Group #3</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23529888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sz="3600" dirty="0"/>
            </a:br>
            <a:br>
              <a:rPr lang="en-US" sz="3600" dirty="0"/>
            </a:br>
            <a:r>
              <a:rPr lang="en-US" sz="4000" b="1" dirty="0">
                <a:latin typeface="Arial" panose="020B0604020202020204" pitchFamily="34" charset="0"/>
                <a:cs typeface="Arial" panose="020B0604020202020204" pitchFamily="34" charset="0"/>
              </a:rPr>
              <a:t>Defense Trade Advisory Group</a:t>
            </a:r>
            <a:br>
              <a:rPr lang="en-US" sz="3600" dirty="0"/>
            </a:br>
            <a:br>
              <a:rPr lang="en-US" sz="3600" dirty="0"/>
            </a:br>
            <a:endParaRPr lang="en-US" sz="3600" b="1" dirty="0"/>
          </a:p>
        </p:txBody>
      </p:sp>
      <p:sp>
        <p:nvSpPr>
          <p:cNvPr id="5123" name="Subtitle 2"/>
          <p:cNvSpPr>
            <a:spLocks noGrp="1"/>
          </p:cNvSpPr>
          <p:nvPr>
            <p:ph type="subTitle" idx="1"/>
          </p:nvPr>
        </p:nvSpPr>
        <p:spPr>
          <a:xfrm>
            <a:off x="1384384" y="4811580"/>
            <a:ext cx="6388015" cy="827219"/>
          </a:xfrm>
        </p:spPr>
        <p:txBody>
          <a:bodyPr/>
          <a:lstStyle/>
          <a:p>
            <a:endParaRPr lang="en-US">
              <a:solidFill>
                <a:schemeClr val="tx1"/>
              </a:solidFill>
            </a:endParaRPr>
          </a:p>
          <a:p>
            <a:r>
              <a:rPr lang="en-US" sz="2800">
                <a:solidFill>
                  <a:schemeClr val="tx1"/>
                </a:solidFill>
              </a:rPr>
              <a:t> </a:t>
            </a:r>
          </a:p>
        </p:txBody>
      </p:sp>
      <p:sp>
        <p:nvSpPr>
          <p:cNvPr id="3" name="TextBox 2"/>
          <p:cNvSpPr txBox="1"/>
          <p:nvPr/>
        </p:nvSpPr>
        <p:spPr>
          <a:xfrm>
            <a:off x="696446" y="2324190"/>
            <a:ext cx="7796215" cy="403187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3600" b="1" i="0" u="none" strike="noStrike" kern="1200" cap="none" spc="0" normalizeH="0" baseline="0" noProof="0" dirty="0">
              <a:ln>
                <a:noFill/>
              </a:ln>
              <a:solidFill>
                <a:prstClr val="black"/>
              </a:solidFill>
              <a:effectLst/>
              <a:uLnTx/>
              <a:uFillTx/>
              <a:latin typeface="Arial"/>
              <a:ea typeface="ＭＳ Ｐゴシック" charset="-128"/>
              <a:cs typeface="+mn-cs"/>
            </a:endParaRPr>
          </a:p>
          <a:p>
            <a:pPr algn="ctr"/>
            <a:r>
              <a:rPr kumimoji="0" lang="en-US" sz="3600" b="1" i="0" u="none" strike="noStrike" kern="1200" cap="none" spc="0" normalizeH="0" baseline="0" noProof="0" dirty="0">
                <a:ln>
                  <a:noFill/>
                </a:ln>
                <a:solidFill>
                  <a:prstClr val="black"/>
                </a:solidFill>
                <a:effectLst/>
                <a:uLnTx/>
                <a:uFillTx/>
                <a:latin typeface="Arial"/>
                <a:ea typeface="ＭＳ Ｐゴシック" charset="-128"/>
                <a:cs typeface="+mn-cs"/>
              </a:rPr>
              <a:t> </a:t>
            </a:r>
            <a:br>
              <a:rPr kumimoji="0" lang="en-US" sz="3600" b="1" i="0" u="none" strike="noStrike" kern="1200" cap="none" spc="0" normalizeH="0" baseline="0" noProof="0" dirty="0">
                <a:ln>
                  <a:noFill/>
                </a:ln>
                <a:solidFill>
                  <a:prstClr val="black"/>
                </a:solidFill>
                <a:effectLst/>
                <a:uLnTx/>
                <a:uFillTx/>
                <a:latin typeface="Arial"/>
                <a:ea typeface="ＭＳ Ｐゴシック" charset="-128"/>
                <a:cs typeface="+mn-cs"/>
              </a:rPr>
            </a:br>
            <a:endParaRPr kumimoji="0" lang="en-US" sz="3600" b="1" i="0" u="none" strike="noStrike" kern="1200" cap="none" spc="0" normalizeH="0" baseline="0" noProof="0" dirty="0">
              <a:ln>
                <a:noFill/>
              </a:ln>
              <a:solidFill>
                <a:prstClr val="black"/>
              </a:solidFill>
              <a:effectLst/>
              <a:uLnTx/>
              <a:uFillTx/>
              <a:latin typeface="Arial"/>
              <a:ea typeface="ＭＳ Ｐゴシック" charset="-128"/>
              <a:cs typeface="+mn-cs"/>
            </a:endParaRPr>
          </a:p>
          <a:p>
            <a:pPr algn="ctr"/>
            <a:r>
              <a:rPr lang="en-US" sz="2800" b="1" dirty="0">
                <a:solidFill>
                  <a:prstClr val="black"/>
                </a:solidFill>
                <a:latin typeface="Arial"/>
              </a:rPr>
              <a:t>WORKING GROUP #3</a:t>
            </a:r>
          </a:p>
          <a:p>
            <a:pPr algn="ctr"/>
            <a:r>
              <a:rPr lang="en-US" sz="2800" b="1" dirty="0">
                <a:solidFill>
                  <a:prstClr val="black"/>
                </a:solidFill>
                <a:latin typeface="Arial"/>
              </a:rPr>
              <a:t>Compliance Requirements</a:t>
            </a:r>
          </a:p>
          <a:p>
            <a:pPr algn="ctr"/>
            <a:r>
              <a:rPr lang="en-US" sz="2800" b="1" dirty="0"/>
              <a:t>Plenary Session</a:t>
            </a:r>
          </a:p>
          <a:p>
            <a:pPr algn="ctr"/>
            <a:r>
              <a:rPr lang="en-US" sz="2800" b="1" dirty="0"/>
              <a:t>May 20, 2021</a:t>
            </a:r>
            <a:br>
              <a:rPr kumimoji="0" lang="en-US" sz="3600" b="1" i="0" u="none" strike="noStrike" kern="1200" cap="none" spc="0" normalizeH="0" noProof="0" dirty="0">
                <a:ln>
                  <a:noFill/>
                </a:ln>
                <a:solidFill>
                  <a:prstClr val="black"/>
                </a:solidFill>
                <a:effectLst/>
                <a:uLnTx/>
                <a:uFillTx/>
                <a:latin typeface="Arial"/>
                <a:ea typeface="ＭＳ Ｐゴシック" charset="-128"/>
                <a:cs typeface="+mn-cs"/>
              </a:rPr>
            </a:br>
            <a:endParaRPr kumimoji="0" lang="en-US" sz="3600" b="1" i="0" u="none" strike="noStrike" kern="1200" cap="none" spc="0" normalizeH="0" baseline="0" noProof="0" dirty="0">
              <a:ln>
                <a:noFill/>
              </a:ln>
              <a:solidFill>
                <a:prstClr val="black"/>
              </a:solidFill>
              <a:effectLst/>
              <a:uLnTx/>
              <a:uFillTx/>
              <a:latin typeface="Arial"/>
              <a:ea typeface="ＭＳ Ｐゴシック" charset="-128"/>
              <a:cs typeface="+mn-cs"/>
            </a:endParaRPr>
          </a:p>
        </p:txBody>
      </p:sp>
    </p:spTree>
    <p:extLst>
      <p:ext uri="{BB962C8B-B14F-4D97-AF65-F5344CB8AC3E}">
        <p14:creationId xmlns:p14="http://schemas.microsoft.com/office/powerpoint/2010/main" val="21283385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54</a:t>
            </a:fld>
            <a:endParaRPr lang="en-US" dirty="0"/>
          </a:p>
        </p:txBody>
      </p:sp>
      <p:sp>
        <p:nvSpPr>
          <p:cNvPr id="3" name="Text Placeholder 2"/>
          <p:cNvSpPr>
            <a:spLocks noGrp="1"/>
          </p:cNvSpPr>
          <p:nvPr>
            <p:ph type="body" sz="quarter" idx="13"/>
          </p:nvPr>
        </p:nvSpPr>
        <p:spPr>
          <a:xfrm>
            <a:off x="616285" y="1355130"/>
            <a:ext cx="8061104" cy="4641651"/>
          </a:xfrm>
        </p:spPr>
        <p:txBody>
          <a:bodyPr>
            <a:normAutofit fontScale="92500" lnSpcReduction="10000"/>
          </a:bodyPr>
          <a:lstStyle/>
          <a:p>
            <a:r>
              <a:rPr lang="en-US" altLang="en-US" sz="2600" dirty="0">
                <a:latin typeface="Arial" panose="020B0604020202020204" pitchFamily="34" charset="0"/>
                <a:ea typeface="ＭＳ Ｐゴシック" pitchFamily="34" charset="-128"/>
                <a:cs typeface="Arial" panose="020B0604020202020204" pitchFamily="34" charset="0"/>
              </a:rPr>
              <a:t>Working Group Members</a:t>
            </a:r>
          </a:p>
          <a:p>
            <a:r>
              <a:rPr lang="en-US" altLang="en-US" sz="2600" dirty="0">
                <a:latin typeface="Arial" panose="020B0604020202020204" pitchFamily="34" charset="0"/>
                <a:ea typeface="ＭＳ Ｐゴシック" pitchFamily="34" charset="-128"/>
                <a:cs typeface="Arial" panose="020B0604020202020204" pitchFamily="34" charset="0"/>
              </a:rPr>
              <a:t>Tasking</a:t>
            </a:r>
          </a:p>
          <a:p>
            <a:r>
              <a:rPr lang="en-US" altLang="en-US" sz="2600" dirty="0">
                <a:latin typeface="Arial" panose="020B0604020202020204" pitchFamily="34" charset="0"/>
                <a:ea typeface="ＭＳ Ｐゴシック" pitchFamily="34" charset="-128"/>
                <a:cs typeface="Arial" panose="020B0604020202020204" pitchFamily="34" charset="0"/>
              </a:rPr>
              <a:t>Overview of Prior Compliance Taskings &amp; DTAG Recommendations (May 2020 and Oct. 2020)</a:t>
            </a:r>
          </a:p>
          <a:p>
            <a:r>
              <a:rPr lang="en-US" altLang="en-US" sz="2600" dirty="0">
                <a:latin typeface="Arial" panose="020B0604020202020204" pitchFamily="34" charset="0"/>
                <a:ea typeface="ＭＳ Ｐゴシック" pitchFamily="34" charset="-128"/>
                <a:cs typeface="Arial" panose="020B0604020202020204" pitchFamily="34" charset="0"/>
              </a:rPr>
              <a:t>Methodology </a:t>
            </a:r>
          </a:p>
          <a:p>
            <a:r>
              <a:rPr lang="en-US" altLang="en-US" sz="2600" dirty="0">
                <a:latin typeface="Arial" panose="020B0604020202020204" pitchFamily="34" charset="0"/>
                <a:ea typeface="ＭＳ Ｐゴシック" pitchFamily="34" charset="-128"/>
                <a:cs typeface="Arial" panose="020B0604020202020204" pitchFamily="34" charset="0"/>
              </a:rPr>
              <a:t>Compliance Requirements, Challenges &amp; Review Process Examples</a:t>
            </a:r>
          </a:p>
          <a:p>
            <a:r>
              <a:rPr lang="en-US" altLang="en-US" sz="2600" dirty="0">
                <a:latin typeface="Arial" panose="020B0604020202020204" pitchFamily="34" charset="0"/>
                <a:ea typeface="ＭＳ Ｐゴシック" pitchFamily="34" charset="-128"/>
                <a:cs typeface="Arial" panose="020B0604020202020204" pitchFamily="34" charset="0"/>
              </a:rPr>
              <a:t>Final Product</a:t>
            </a:r>
          </a:p>
          <a:p>
            <a:r>
              <a:rPr lang="en-US" altLang="en-US" sz="2600" dirty="0">
                <a:latin typeface="Arial" panose="020B0604020202020204" pitchFamily="34" charset="0"/>
                <a:ea typeface="ＭＳ Ｐゴシック" pitchFamily="34" charset="-128"/>
                <a:cs typeface="Arial" panose="020B0604020202020204" pitchFamily="34" charset="0"/>
              </a:rPr>
              <a:t>Recommendations</a:t>
            </a:r>
          </a:p>
          <a:p>
            <a:r>
              <a:rPr lang="en-US" altLang="en-US" sz="2600" dirty="0">
                <a:latin typeface="Arial" panose="020B0604020202020204" pitchFamily="34" charset="0"/>
                <a:ea typeface="ＭＳ Ｐゴシック" pitchFamily="34" charset="-128"/>
                <a:cs typeface="Arial" panose="020B0604020202020204" pitchFamily="34" charset="0"/>
              </a:rPr>
              <a:t>Questions and Discussion</a:t>
            </a:r>
          </a:p>
          <a:p>
            <a:pPr marL="0" indent="0">
              <a:buNone/>
            </a:pPr>
            <a:r>
              <a:rPr lang="en-US" dirty="0">
                <a:latin typeface="Arial" panose="020B0604020202020204" pitchFamily="34" charset="0"/>
                <a:ea typeface="ＭＳ Ｐゴシック" pitchFamily="34" charset="-128"/>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Agenda</a:t>
            </a:r>
          </a:p>
        </p:txBody>
      </p:sp>
      <p:sp>
        <p:nvSpPr>
          <p:cNvPr id="5" name="Date Placeholder 4">
            <a:extLst>
              <a:ext uri="{FF2B5EF4-FFF2-40B4-BE49-F238E27FC236}">
                <a16:creationId xmlns:a16="http://schemas.microsoft.com/office/drawing/2014/main" id="{4DEFACEC-BAA9-4B7E-9BE2-A191EF404DC2}"/>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6461708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55</a:t>
            </a:fld>
            <a:endParaRPr lang="en-US" dirty="0"/>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Working Group Members</a:t>
            </a:r>
          </a:p>
        </p:txBody>
      </p:sp>
      <p:sp>
        <p:nvSpPr>
          <p:cNvPr id="6" name="Content Placeholder 2"/>
          <p:cNvSpPr txBox="1">
            <a:spLocks/>
          </p:cNvSpPr>
          <p:nvPr/>
        </p:nvSpPr>
        <p:spPr>
          <a:xfrm>
            <a:off x="65314" y="1322841"/>
            <a:ext cx="4583496" cy="5440358"/>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pPr>
            <a:r>
              <a:rPr lang="en-US" sz="1800" b="1" dirty="0">
                <a:latin typeface="Arial" panose="020B0604020202020204" pitchFamily="34" charset="0"/>
                <a:cs typeface="Arial" panose="020B0604020202020204" pitchFamily="34" charset="0"/>
              </a:rPr>
              <a:t>Jessa Albertson</a:t>
            </a:r>
            <a:r>
              <a:rPr lang="en-US" sz="1800" dirty="0">
                <a:latin typeface="Arial" panose="020B0604020202020204" pitchFamily="34" charset="0"/>
                <a:cs typeface="Arial" panose="020B0604020202020204" pitchFamily="34" charset="0"/>
              </a:rPr>
              <a:t>, Stanford University</a:t>
            </a:r>
            <a:r>
              <a:rPr lang="en-US" sz="1800" b="1" dirty="0">
                <a:latin typeface="Arial" panose="020B0604020202020204" pitchFamily="34" charset="0"/>
                <a:cs typeface="Arial" panose="020B0604020202020204" pitchFamily="34" charset="0"/>
              </a:rPr>
              <a:t>*</a:t>
            </a:r>
          </a:p>
          <a:p>
            <a:pPr>
              <a:lnSpc>
                <a:spcPct val="120000"/>
              </a:lnSpc>
              <a:spcBef>
                <a:spcPts val="600"/>
              </a:spcBef>
            </a:pPr>
            <a:r>
              <a:rPr lang="en-US" sz="1800" b="1" dirty="0">
                <a:latin typeface="Arial" panose="020B0604020202020204" pitchFamily="34" charset="0"/>
                <a:cs typeface="Arial" panose="020B0604020202020204" pitchFamily="34" charset="0"/>
              </a:rPr>
              <a:t>Michelle Avallone</a:t>
            </a:r>
            <a:r>
              <a:rPr lang="en-US" sz="1800" dirty="0">
                <a:latin typeface="Arial" panose="020B0604020202020204" pitchFamily="34" charset="0"/>
                <a:cs typeface="Arial" panose="020B0604020202020204" pitchFamily="34" charset="0"/>
              </a:rPr>
              <a:t>, Columbia University</a:t>
            </a:r>
            <a:r>
              <a:rPr lang="en-US" sz="1800" b="1" dirty="0">
                <a:latin typeface="Arial" panose="020B0604020202020204" pitchFamily="34" charset="0"/>
                <a:cs typeface="Arial" panose="020B0604020202020204" pitchFamily="34" charset="0"/>
              </a:rPr>
              <a:t>*</a:t>
            </a:r>
          </a:p>
          <a:p>
            <a:pPr>
              <a:lnSpc>
                <a:spcPct val="120000"/>
              </a:lnSpc>
              <a:spcBef>
                <a:spcPts val="600"/>
              </a:spcBef>
            </a:pPr>
            <a:r>
              <a:rPr lang="en-US" sz="1800" b="1" dirty="0">
                <a:latin typeface="Arial" panose="020B0604020202020204" pitchFamily="34" charset="0"/>
                <a:cs typeface="Arial" panose="020B0604020202020204" pitchFamily="34" charset="0"/>
              </a:rPr>
              <a:t>Sarah Banco</a:t>
            </a:r>
            <a:r>
              <a:rPr lang="en-US" sz="1800" dirty="0">
                <a:latin typeface="Arial" panose="020B0604020202020204" pitchFamily="34" charset="0"/>
                <a:cs typeface="Arial" panose="020B0604020202020204" pitchFamily="34" charset="0"/>
              </a:rPr>
              <a:t>, SpaceX</a:t>
            </a:r>
          </a:p>
          <a:p>
            <a:pPr>
              <a:lnSpc>
                <a:spcPct val="120000"/>
              </a:lnSpc>
              <a:spcBef>
                <a:spcPts val="600"/>
              </a:spcBef>
            </a:pPr>
            <a:r>
              <a:rPr lang="en-US" sz="1800" b="1" dirty="0">
                <a:latin typeface="Arial" panose="020B0604020202020204" pitchFamily="34" charset="0"/>
                <a:cs typeface="Arial" panose="020B0604020202020204" pitchFamily="34" charset="0"/>
              </a:rPr>
              <a:t>James Bartlett</a:t>
            </a:r>
            <a:r>
              <a:rPr lang="en-US" sz="1800" dirty="0">
                <a:latin typeface="Arial" panose="020B0604020202020204" pitchFamily="34" charset="0"/>
                <a:cs typeface="Arial" panose="020B0604020202020204" pitchFamily="34" charset="0"/>
              </a:rPr>
              <a:t>, Full Circle Trade Law PLLC</a:t>
            </a:r>
          </a:p>
          <a:p>
            <a:pPr>
              <a:lnSpc>
                <a:spcPct val="120000"/>
              </a:lnSpc>
              <a:spcBef>
                <a:spcPts val="600"/>
              </a:spcBef>
            </a:pPr>
            <a:r>
              <a:rPr lang="en-US" sz="1800" b="1" dirty="0">
                <a:latin typeface="Arial" panose="020B0604020202020204" pitchFamily="34" charset="0"/>
                <a:cs typeface="Arial" panose="020B0604020202020204" pitchFamily="34" charset="0"/>
              </a:rPr>
              <a:t>Bryce Bittner</a:t>
            </a:r>
            <a:r>
              <a:rPr lang="en-US" sz="1800" dirty="0">
                <a:latin typeface="Arial" panose="020B0604020202020204" pitchFamily="34" charset="0"/>
                <a:cs typeface="Arial" panose="020B0604020202020204" pitchFamily="34" charset="0"/>
              </a:rPr>
              <a:t>, McKinsey &amp; Company</a:t>
            </a:r>
          </a:p>
          <a:p>
            <a:pPr>
              <a:lnSpc>
                <a:spcPct val="120000"/>
              </a:lnSpc>
              <a:spcBef>
                <a:spcPts val="600"/>
              </a:spcBef>
            </a:pPr>
            <a:r>
              <a:rPr lang="en-US" sz="1800" b="1" dirty="0">
                <a:latin typeface="Arial" panose="020B0604020202020204" pitchFamily="34" charset="0"/>
                <a:cs typeface="Arial" panose="020B0604020202020204" pitchFamily="34" charset="0"/>
              </a:rPr>
              <a:t>Nate Bolin</a:t>
            </a:r>
            <a:r>
              <a:rPr lang="en-US" sz="1800" dirty="0">
                <a:latin typeface="Arial" panose="020B0604020202020204" pitchFamily="34" charset="0"/>
                <a:cs typeface="Arial" panose="020B0604020202020204" pitchFamily="34" charset="0"/>
              </a:rPr>
              <a:t>, DLA Piper LLP</a:t>
            </a:r>
          </a:p>
          <a:p>
            <a:pPr>
              <a:lnSpc>
                <a:spcPct val="120000"/>
              </a:lnSpc>
              <a:spcBef>
                <a:spcPts val="600"/>
              </a:spcBef>
            </a:pPr>
            <a:r>
              <a:rPr lang="en-US" sz="1800" b="1" dirty="0">
                <a:latin typeface="Arial" panose="020B0604020202020204" pitchFamily="34" charset="0"/>
                <a:cs typeface="Arial" panose="020B0604020202020204" pitchFamily="34" charset="0"/>
              </a:rPr>
              <a:t>Andrew Booth</a:t>
            </a:r>
            <a:r>
              <a:rPr lang="en-US" sz="1800" dirty="0">
                <a:latin typeface="Arial" panose="020B0604020202020204" pitchFamily="34" charset="0"/>
                <a:cs typeface="Arial" panose="020B0604020202020204" pitchFamily="34" charset="0"/>
              </a:rPr>
              <a:t>, Sierra Nevada Corp.</a:t>
            </a:r>
          </a:p>
          <a:p>
            <a:pPr>
              <a:lnSpc>
                <a:spcPct val="120000"/>
              </a:lnSpc>
              <a:spcBef>
                <a:spcPts val="600"/>
              </a:spcBef>
            </a:pPr>
            <a:r>
              <a:rPr lang="en-US" sz="1800" b="1" dirty="0">
                <a:latin typeface="Arial" panose="020B0604020202020204" pitchFamily="34" charset="0"/>
                <a:cs typeface="Arial" panose="020B0604020202020204" pitchFamily="34" charset="0"/>
              </a:rPr>
              <a:t>Tracy Gronewold</a:t>
            </a:r>
            <a:r>
              <a:rPr lang="en-US" sz="1800" dirty="0">
                <a:latin typeface="Arial" panose="020B0604020202020204" pitchFamily="34" charset="0"/>
                <a:cs typeface="Arial" panose="020B0604020202020204" pitchFamily="34" charset="0"/>
              </a:rPr>
              <a:t>, Microsoft Corp.</a:t>
            </a:r>
          </a:p>
          <a:p>
            <a:pPr marL="0" indent="0">
              <a:buNone/>
            </a:pPr>
            <a:r>
              <a:rPr lang="en-US" sz="1800" b="1"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Working Group Co-Chairs</a:t>
            </a:r>
          </a:p>
        </p:txBody>
      </p:sp>
      <p:sp>
        <p:nvSpPr>
          <p:cNvPr id="7" name="Content Placeholder 8"/>
          <p:cNvSpPr txBox="1">
            <a:spLocks/>
          </p:cNvSpPr>
          <p:nvPr/>
        </p:nvSpPr>
        <p:spPr>
          <a:xfrm>
            <a:off x="4789129" y="1324929"/>
            <a:ext cx="4289556" cy="5317218"/>
          </a:xfrm>
          <a:prstGeom prst="rect">
            <a:avLst/>
          </a:prstGeom>
        </p:spPr>
        <p:txBody>
          <a:bodyPr>
            <a:norm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pPr>
            <a:r>
              <a:rPr lang="en-US" sz="1800" b="1" dirty="0">
                <a:latin typeface="Arial" panose="020B0604020202020204" pitchFamily="34" charset="0"/>
                <a:cs typeface="Arial" panose="020B0604020202020204" pitchFamily="34" charset="0"/>
              </a:rPr>
              <a:t>Matt Fogarty</a:t>
            </a:r>
            <a:r>
              <a:rPr lang="en-US" sz="1800" dirty="0">
                <a:latin typeface="Arial" panose="020B0604020202020204" pitchFamily="34" charset="0"/>
                <a:cs typeface="Arial" panose="020B0604020202020204" pitchFamily="34" charset="0"/>
              </a:rPr>
              <a:t>, General Motors Company</a:t>
            </a:r>
          </a:p>
          <a:p>
            <a:pPr>
              <a:spcBef>
                <a:spcPts val="600"/>
              </a:spcBef>
            </a:pPr>
            <a:r>
              <a:rPr lang="en-US" sz="1800" b="1" dirty="0">
                <a:latin typeface="Arial" panose="020B0604020202020204" pitchFamily="34" charset="0"/>
                <a:cs typeface="Arial" panose="020B0604020202020204" pitchFamily="34" charset="0"/>
              </a:rPr>
              <a:t>Melanie Fujiu</a:t>
            </a:r>
            <a:r>
              <a:rPr lang="en-US" sz="1800" dirty="0">
                <a:latin typeface="Arial" panose="020B0604020202020204" pitchFamily="34" charset="0"/>
                <a:cs typeface="Arial" panose="020B0604020202020204" pitchFamily="34" charset="0"/>
              </a:rPr>
              <a:t>, United Launch Alliance LLC</a:t>
            </a:r>
          </a:p>
          <a:p>
            <a:pPr>
              <a:spcBef>
                <a:spcPts val="600"/>
              </a:spcBef>
            </a:pPr>
            <a:r>
              <a:rPr lang="en-US" sz="1800" b="1" dirty="0">
                <a:latin typeface="Arial" panose="020B0604020202020204" pitchFamily="34" charset="0"/>
                <a:cs typeface="Arial" panose="020B0604020202020204" pitchFamily="34" charset="0"/>
              </a:rPr>
              <a:t>Laura Kraus</a:t>
            </a:r>
            <a:r>
              <a:rPr lang="en-US" sz="1800" dirty="0">
                <a:latin typeface="Arial" panose="020B0604020202020204" pitchFamily="34" charset="0"/>
                <a:cs typeface="Arial" panose="020B0604020202020204" pitchFamily="34" charset="0"/>
              </a:rPr>
              <a:t>, Airbus OneWeb Satellites</a:t>
            </a:r>
          </a:p>
          <a:p>
            <a:pPr>
              <a:spcBef>
                <a:spcPts val="600"/>
              </a:spcBef>
            </a:pPr>
            <a:r>
              <a:rPr lang="en-US" sz="1800" b="1" dirty="0">
                <a:latin typeface="Arial" panose="020B0604020202020204" pitchFamily="34" charset="0"/>
                <a:cs typeface="Arial" panose="020B0604020202020204" pitchFamily="34" charset="0"/>
              </a:rPr>
              <a:t>Michael Miller</a:t>
            </a:r>
            <a:r>
              <a:rPr lang="en-US" sz="1800" dirty="0">
                <a:latin typeface="Arial" panose="020B0604020202020204" pitchFamily="34" charset="0"/>
                <a:cs typeface="Arial" panose="020B0604020202020204" pitchFamily="34" charset="0"/>
              </a:rPr>
              <a:t>, University of California, San Diego</a:t>
            </a:r>
          </a:p>
          <a:p>
            <a:pPr>
              <a:spcBef>
                <a:spcPts val="600"/>
              </a:spcBef>
            </a:pPr>
            <a:r>
              <a:rPr lang="en-US" sz="1800" b="1" dirty="0">
                <a:latin typeface="Arial" panose="020B0604020202020204" pitchFamily="34" charset="0"/>
                <a:cs typeface="Arial" panose="020B0604020202020204" pitchFamily="34" charset="0"/>
              </a:rPr>
              <a:t>Fran Mulla</a:t>
            </a:r>
            <a:r>
              <a:rPr lang="en-US" sz="1800" dirty="0">
                <a:latin typeface="Arial" panose="020B0604020202020204" pitchFamily="34" charset="0"/>
                <a:cs typeface="Arial" panose="020B0604020202020204" pitchFamily="34" charset="0"/>
              </a:rPr>
              <a:t>, Moog Inc.</a:t>
            </a:r>
          </a:p>
          <a:p>
            <a:pPr>
              <a:spcBef>
                <a:spcPts val="600"/>
              </a:spcBef>
            </a:pPr>
            <a:r>
              <a:rPr lang="en-US" sz="1800" b="1" dirty="0">
                <a:latin typeface="Arial" panose="020B0604020202020204" pitchFamily="34" charset="0"/>
                <a:cs typeface="Arial" panose="020B0604020202020204" pitchFamily="34" charset="0"/>
              </a:rPr>
              <a:t>Brenda Nicacio</a:t>
            </a:r>
            <a:r>
              <a:rPr lang="en-US" sz="1800" dirty="0">
                <a:latin typeface="Arial" panose="020B0604020202020204" pitchFamily="34" charset="0"/>
                <a:cs typeface="Arial" panose="020B0604020202020204" pitchFamily="34" charset="0"/>
              </a:rPr>
              <a:t>, PPG Aerospace</a:t>
            </a:r>
          </a:p>
          <a:p>
            <a:pPr>
              <a:spcBef>
                <a:spcPts val="600"/>
              </a:spcBef>
            </a:pPr>
            <a:r>
              <a:rPr lang="en-US" sz="1800" b="1" dirty="0">
                <a:latin typeface="Arial" panose="020B0604020202020204" pitchFamily="34" charset="0"/>
                <a:cs typeface="Arial" panose="020B0604020202020204" pitchFamily="34" charset="0"/>
              </a:rPr>
              <a:t>Nor Powanda</a:t>
            </a:r>
            <a:r>
              <a:rPr lang="en-US" sz="1800" dirty="0">
                <a:latin typeface="Arial" panose="020B0604020202020204" pitchFamily="34" charset="0"/>
                <a:cs typeface="Arial" panose="020B0604020202020204" pitchFamily="34" charset="0"/>
              </a:rPr>
              <a:t>, SES</a:t>
            </a:r>
          </a:p>
          <a:p>
            <a:pPr>
              <a:spcBef>
                <a:spcPts val="600"/>
              </a:spcBef>
            </a:pPr>
            <a:r>
              <a:rPr lang="en-US" sz="1800" b="1" dirty="0">
                <a:latin typeface="Arial" panose="020B0604020202020204" pitchFamily="34" charset="0"/>
                <a:cs typeface="Arial" panose="020B0604020202020204" pitchFamily="34" charset="0"/>
              </a:rPr>
              <a:t>Johanna Reeves</a:t>
            </a:r>
            <a:r>
              <a:rPr lang="en-US" sz="1800" dirty="0">
                <a:latin typeface="Arial" panose="020B0604020202020204" pitchFamily="34" charset="0"/>
                <a:cs typeface="Arial" panose="020B0604020202020204" pitchFamily="34" charset="0"/>
              </a:rPr>
              <a:t>, Reeves &amp; Dola LLP</a:t>
            </a:r>
          </a:p>
          <a:p>
            <a:pPr>
              <a:spcBef>
                <a:spcPts val="600"/>
              </a:spcBef>
            </a:pPr>
            <a:r>
              <a:rPr lang="en-US" sz="1800" b="1" dirty="0">
                <a:latin typeface="Arial" panose="020B0604020202020204" pitchFamily="34" charset="0"/>
                <a:cs typeface="Arial" panose="020B0604020202020204" pitchFamily="34" charset="0"/>
              </a:rPr>
              <a:t>Heather Sears</a:t>
            </a:r>
            <a:r>
              <a:rPr lang="en-US" sz="1800" dirty="0">
                <a:latin typeface="Arial" panose="020B0604020202020204" pitchFamily="34" charset="0"/>
                <a:cs typeface="Arial" panose="020B0604020202020204" pitchFamily="34" charset="0"/>
              </a:rPr>
              <a:t>, Morgan Lewis Bockius LLP	</a:t>
            </a:r>
            <a:r>
              <a:rPr lang="en-US" sz="2600" dirty="0">
                <a:latin typeface="Arial" panose="020B0604020202020204" pitchFamily="34" charset="0"/>
                <a:cs typeface="Arial" panose="020B0604020202020204" pitchFamily="34" charset="0"/>
              </a:rPr>
              <a:t>		</a:t>
            </a:r>
          </a:p>
        </p:txBody>
      </p:sp>
      <p:sp>
        <p:nvSpPr>
          <p:cNvPr id="3" name="Date Placeholder 2">
            <a:extLst>
              <a:ext uri="{FF2B5EF4-FFF2-40B4-BE49-F238E27FC236}">
                <a16:creationId xmlns:a16="http://schemas.microsoft.com/office/drawing/2014/main" id="{D5B5573B-B448-46CE-BFBA-456E0D68F151}"/>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5989113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56</a:t>
            </a:fld>
            <a:endParaRPr lang="en-US" dirty="0"/>
          </a:p>
        </p:txBody>
      </p:sp>
      <p:sp>
        <p:nvSpPr>
          <p:cNvPr id="3" name="Text Placeholder 2"/>
          <p:cNvSpPr>
            <a:spLocks noGrp="1"/>
          </p:cNvSpPr>
          <p:nvPr>
            <p:ph type="body" sz="quarter" idx="13"/>
          </p:nvPr>
        </p:nvSpPr>
        <p:spPr>
          <a:xfrm>
            <a:off x="453366" y="1316725"/>
            <a:ext cx="8229600" cy="4570412"/>
          </a:xfrm>
        </p:spPr>
        <p:txBody>
          <a:bodyPr/>
          <a:lstStyle/>
          <a:p>
            <a:pPr marL="0" indent="0">
              <a:buNone/>
            </a:pPr>
            <a:r>
              <a:rPr lang="en-US" sz="1800" b="1" dirty="0">
                <a:latin typeface="Arial" panose="020B0604020202020204" pitchFamily="34" charset="0"/>
                <a:cs typeface="Arial" panose="020B0604020202020204" pitchFamily="34" charset="0"/>
              </a:rPr>
              <a:t>Background:</a:t>
            </a:r>
            <a:r>
              <a:rPr lang="en-US" sz="1800" dirty="0">
                <a:latin typeface="Arial" panose="020B0604020202020204" pitchFamily="34" charset="0"/>
                <a:cs typeface="Arial" panose="020B0604020202020204" pitchFamily="34" charset="0"/>
              </a:rPr>
              <a:t> “DDTC is interested in developing a comprehensive list of ITAR citations to help create an effective compliance program.  DDTC’s work on the Compliance Program Guidelines and Compliance Risk Matrix is ongoing and is based on discussions from DTAG meetings in May and October 2020.  These efforts provide long –term solutions to help industry reduce risk and improve their compliance programs.”</a:t>
            </a:r>
          </a:p>
          <a:p>
            <a:pPr marL="0" indent="0">
              <a:buNone/>
            </a:pPr>
            <a:endParaRPr lang="en-US" sz="1800" dirty="0">
              <a:latin typeface="Arial" panose="020B0604020202020204" pitchFamily="34" charset="0"/>
              <a:cs typeface="Arial" panose="020B0604020202020204" pitchFamily="34" charset="0"/>
            </a:endParaRPr>
          </a:p>
          <a:p>
            <a:pPr marL="0" indent="0">
              <a:buNone/>
            </a:pPr>
            <a:r>
              <a:rPr lang="en-US" sz="1800" b="1" dirty="0">
                <a:latin typeface="Arial" panose="020B0604020202020204" pitchFamily="34" charset="0"/>
                <a:cs typeface="Arial" panose="020B0604020202020204" pitchFamily="34" charset="0"/>
              </a:rPr>
              <a:t>Tasking:</a:t>
            </a:r>
            <a:r>
              <a:rPr lang="en-US" sz="1800" dirty="0">
                <a:latin typeface="Arial" panose="020B0604020202020204" pitchFamily="34" charset="0"/>
                <a:cs typeface="Arial" panose="020B0604020202020204" pitchFamily="34" charset="0"/>
              </a:rPr>
              <a:t> “DDTC proposes that the DTAG develop comprehensive ITAR citations of the various compliance requirements that could be used to assist companies and universities to develop robust ITAR compliance programs.”</a:t>
            </a:r>
          </a:p>
          <a:p>
            <a:pPr marL="0" indent="0">
              <a:buNone/>
            </a:pPr>
            <a:endParaRPr lang="en-US" sz="1800"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 March 30, 2021, Tasking Letter, from Michael F. Miller, Deputy Assistant Secretary, Defense Trade Controls</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Tasking</a:t>
            </a:r>
          </a:p>
        </p:txBody>
      </p:sp>
      <p:sp>
        <p:nvSpPr>
          <p:cNvPr id="5" name="Date Placeholder 4">
            <a:extLst>
              <a:ext uri="{FF2B5EF4-FFF2-40B4-BE49-F238E27FC236}">
                <a16:creationId xmlns:a16="http://schemas.microsoft.com/office/drawing/2014/main" id="{CA3356DC-EC97-4E63-B54D-24A45957C1B0}"/>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3472015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DE854F-86E2-4A62-9D61-269942EE7C60}"/>
              </a:ext>
            </a:extLst>
          </p:cNvPr>
          <p:cNvSpPr>
            <a:spLocks noGrp="1"/>
          </p:cNvSpPr>
          <p:nvPr>
            <p:ph type="sldNum" sz="quarter" idx="12"/>
          </p:nvPr>
        </p:nvSpPr>
        <p:spPr/>
        <p:txBody>
          <a:bodyPr/>
          <a:lstStyle/>
          <a:p>
            <a:pPr>
              <a:defRPr/>
            </a:pPr>
            <a:fld id="{34D34C5A-D45E-48BA-816E-548CEC6ACD4B}" type="slidenum">
              <a:rPr lang="en-US" smtClean="0"/>
              <a:pPr>
                <a:defRPr/>
              </a:pPr>
              <a:t>57</a:t>
            </a:fld>
            <a:endParaRPr lang="en-US" dirty="0"/>
          </a:p>
        </p:txBody>
      </p:sp>
      <p:sp>
        <p:nvSpPr>
          <p:cNvPr id="3" name="Text Placeholder 2">
            <a:extLst>
              <a:ext uri="{FF2B5EF4-FFF2-40B4-BE49-F238E27FC236}">
                <a16:creationId xmlns:a16="http://schemas.microsoft.com/office/drawing/2014/main" id="{B1A6B326-D89A-4B8D-9E12-CAA30D032BEF}"/>
              </a:ext>
            </a:extLst>
          </p:cNvPr>
          <p:cNvSpPr>
            <a:spLocks noGrp="1"/>
          </p:cNvSpPr>
          <p:nvPr>
            <p:ph type="body" sz="quarter" idx="13"/>
          </p:nvPr>
        </p:nvSpPr>
        <p:spPr>
          <a:xfrm>
            <a:off x="442043" y="1393535"/>
            <a:ext cx="8229600" cy="4570412"/>
          </a:xfrm>
        </p:spPr>
        <p:txBody>
          <a:bodyPr/>
          <a:lstStyle/>
          <a:p>
            <a:pPr marL="0" indent="0">
              <a:buNone/>
            </a:pPr>
            <a:r>
              <a:rPr lang="en-US" sz="2400" dirty="0">
                <a:latin typeface="Arial" panose="020B0604020202020204" pitchFamily="34" charset="0"/>
                <a:cs typeface="Arial" panose="020B0604020202020204" pitchFamily="34" charset="0"/>
              </a:rPr>
              <a:t>May 14, 2020 DTAG Plenary</a:t>
            </a:r>
          </a:p>
          <a:p>
            <a:r>
              <a:rPr lang="en-US" sz="2400" dirty="0">
                <a:latin typeface="Arial" panose="020B0604020202020204" pitchFamily="34" charset="0"/>
                <a:cs typeface="Arial" panose="020B0604020202020204" pitchFamily="34" charset="0"/>
              </a:rPr>
              <a:t>DTAG tasked to provide recommendations to improve general compliance guidelines, including a section on specific compliance elements to enhance export controls at universities</a:t>
            </a:r>
          </a:p>
          <a:p>
            <a:pPr lvl="1"/>
            <a:r>
              <a:rPr lang="en-US" sz="1800" dirty="0">
                <a:latin typeface="Arial" panose="020B0604020202020204" pitchFamily="34" charset="0"/>
                <a:cs typeface="Arial" panose="020B0604020202020204" pitchFamily="34" charset="0"/>
              </a:rPr>
              <a:t>Provided near-term, mid-term and long-term recommendations to enhance ITAR compliance guidelines</a:t>
            </a:r>
          </a:p>
          <a:p>
            <a:pPr lvl="1"/>
            <a:r>
              <a:rPr lang="en-US" sz="1800" dirty="0">
                <a:latin typeface="Arial" panose="020B0604020202020204" pitchFamily="34" charset="0"/>
                <a:cs typeface="Arial" panose="020B0604020202020204" pitchFamily="34" charset="0"/>
              </a:rPr>
              <a:t>DTAG noted that regulatory requirements </a:t>
            </a:r>
            <a:r>
              <a:rPr lang="en-US" sz="1800" u="sng" dirty="0">
                <a:latin typeface="Arial" panose="020B0604020202020204" pitchFamily="34" charset="0"/>
                <a:cs typeface="Arial" panose="020B0604020202020204" pitchFamily="34" charset="0"/>
              </a:rPr>
              <a:t>not</a:t>
            </a:r>
            <a:r>
              <a:rPr lang="en-US" sz="1800" dirty="0">
                <a:latin typeface="Arial" panose="020B0604020202020204" pitchFamily="34" charset="0"/>
                <a:cs typeface="Arial" panose="020B0604020202020204" pitchFamily="34" charset="0"/>
              </a:rPr>
              <a:t> referenced in current ITAR guidance</a:t>
            </a:r>
          </a:p>
          <a:p>
            <a:pPr lvl="1"/>
            <a:r>
              <a:rPr lang="en-US" sz="1800" dirty="0">
                <a:latin typeface="Arial" panose="020B0604020202020204" pitchFamily="34" charset="0"/>
                <a:cs typeface="Arial" panose="020B0604020202020204" pitchFamily="34" charset="0"/>
              </a:rPr>
              <a:t>“Guidance needs to be aligned with regulations to avoid scope issues”</a:t>
            </a:r>
          </a:p>
          <a:p>
            <a:pPr lvl="1"/>
            <a:r>
              <a:rPr lang="en-US" sz="1800" dirty="0">
                <a:latin typeface="Arial" panose="020B0604020202020204" pitchFamily="34" charset="0"/>
                <a:cs typeface="Arial" panose="020B0604020202020204" pitchFamily="34" charset="0"/>
              </a:rPr>
              <a:t>Recommended follow-on tasking:  “ITAR deep-dive to link citations to compliance requirements”</a:t>
            </a:r>
          </a:p>
          <a:p>
            <a:pPr lvl="1"/>
            <a:endParaRPr lang="en-US" sz="1800"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lvl="1"/>
            <a:endParaRPr lang="en-US" dirty="0">
              <a:latin typeface="Arial" panose="020B0604020202020204" pitchFamily="34" charset="0"/>
              <a:cs typeface="Arial" panose="020B0604020202020204" pitchFamily="34" charset="0"/>
            </a:endParaRPr>
          </a:p>
          <a:p>
            <a:pPr lvl="1"/>
            <a:endParaRPr lang="en-US" dirty="0">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8871A1DF-5D8E-4E04-8492-30652B5F9FC7}"/>
              </a:ext>
            </a:extLst>
          </p:cNvPr>
          <p:cNvSpPr>
            <a:spLocks noGrp="1"/>
          </p:cNvSpPr>
          <p:nvPr>
            <p:ph type="title"/>
          </p:nvPr>
        </p:nvSpPr>
        <p:spPr>
          <a:xfrm>
            <a:off x="457199" y="136525"/>
            <a:ext cx="7763275" cy="1089819"/>
          </a:xfrm>
        </p:spPr>
        <p:txBody>
          <a:bodyPr/>
          <a:lstStyle/>
          <a:p>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Background: Compliance</a:t>
            </a:r>
            <a:br>
              <a:rPr lang="en-US" sz="3600" b="1" dirty="0">
                <a:latin typeface="Arial" panose="020B0604020202020204" pitchFamily="34" charset="0"/>
                <a:cs typeface="Arial" panose="020B0604020202020204" pitchFamily="34" charset="0"/>
              </a:rPr>
            </a:br>
            <a:endParaRPr lang="en-US" sz="3600" b="1" dirty="0">
              <a:latin typeface="Arial" panose="020B0604020202020204" pitchFamily="34" charset="0"/>
              <a:cs typeface="Arial" panose="020B0604020202020204" pitchFamily="34" charset="0"/>
            </a:endParaRPr>
          </a:p>
        </p:txBody>
      </p:sp>
      <p:sp>
        <p:nvSpPr>
          <p:cNvPr id="5" name="Date Placeholder 4">
            <a:extLst>
              <a:ext uri="{FF2B5EF4-FFF2-40B4-BE49-F238E27FC236}">
                <a16:creationId xmlns:a16="http://schemas.microsoft.com/office/drawing/2014/main" id="{361DA2EB-9901-4CB4-AA27-200EF14FDC79}"/>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7918199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DE854F-86E2-4A62-9D61-269942EE7C60}"/>
              </a:ext>
            </a:extLst>
          </p:cNvPr>
          <p:cNvSpPr>
            <a:spLocks noGrp="1"/>
          </p:cNvSpPr>
          <p:nvPr>
            <p:ph type="sldNum" sz="quarter" idx="12"/>
          </p:nvPr>
        </p:nvSpPr>
        <p:spPr/>
        <p:txBody>
          <a:bodyPr/>
          <a:lstStyle/>
          <a:p>
            <a:pPr>
              <a:defRPr/>
            </a:pPr>
            <a:fld id="{34D34C5A-D45E-48BA-816E-548CEC6ACD4B}" type="slidenum">
              <a:rPr lang="en-US" smtClean="0"/>
              <a:pPr>
                <a:defRPr/>
              </a:pPr>
              <a:t>58</a:t>
            </a:fld>
            <a:endParaRPr lang="en-US" dirty="0"/>
          </a:p>
        </p:txBody>
      </p:sp>
      <p:sp>
        <p:nvSpPr>
          <p:cNvPr id="3" name="Text Placeholder 2">
            <a:extLst>
              <a:ext uri="{FF2B5EF4-FFF2-40B4-BE49-F238E27FC236}">
                <a16:creationId xmlns:a16="http://schemas.microsoft.com/office/drawing/2014/main" id="{B1A6B326-D89A-4B8D-9E12-CAA30D032BEF}"/>
              </a:ext>
            </a:extLst>
          </p:cNvPr>
          <p:cNvSpPr>
            <a:spLocks noGrp="1"/>
          </p:cNvSpPr>
          <p:nvPr>
            <p:ph type="body" sz="quarter" idx="13"/>
          </p:nvPr>
        </p:nvSpPr>
        <p:spPr>
          <a:xfrm>
            <a:off x="457200" y="1316725"/>
            <a:ext cx="8229600" cy="4730062"/>
          </a:xfrm>
        </p:spPr>
        <p:txBody>
          <a:bodyPr/>
          <a:lstStyle/>
          <a:p>
            <a:pPr marL="0" indent="0">
              <a:buNone/>
            </a:pPr>
            <a:r>
              <a:rPr lang="en-US" sz="2400" dirty="0">
                <a:latin typeface="Arial" panose="020B0604020202020204" pitchFamily="34" charset="0"/>
                <a:cs typeface="Arial" panose="020B0604020202020204" pitchFamily="34" charset="0"/>
              </a:rPr>
              <a:t>October 22, 2020 DTAG Plenary</a:t>
            </a:r>
          </a:p>
          <a:p>
            <a:r>
              <a:rPr lang="en-US" sz="2400" dirty="0">
                <a:latin typeface="Arial" panose="020B0604020202020204" pitchFamily="34" charset="0"/>
                <a:cs typeface="Arial" panose="020B0604020202020204" pitchFamily="34" charset="0"/>
              </a:rPr>
              <a:t>DTAG tasked to help develop a comprehensive compliance risk matrix (CRM) that could be used by various business functions to help prevent ITAR violations and diversions</a:t>
            </a:r>
          </a:p>
          <a:p>
            <a:pPr lvl="1"/>
            <a:r>
              <a:rPr lang="en-US" sz="1800" dirty="0">
                <a:latin typeface="Arial" panose="020B0604020202020204" pitchFamily="34" charset="0"/>
                <a:cs typeface="Arial" panose="020B0604020202020204" pitchFamily="34" charset="0"/>
              </a:rPr>
              <a:t>DTAG developed draft CRM, identifying low, medium and high risk characteristics within four risk categories and university-specific concerns</a:t>
            </a:r>
          </a:p>
          <a:p>
            <a:pPr lvl="1"/>
            <a:r>
              <a:rPr lang="en-US" sz="1800" dirty="0">
                <a:latin typeface="Arial" panose="020B0604020202020204" pitchFamily="34" charset="0"/>
                <a:cs typeface="Arial" panose="020B0604020202020204" pitchFamily="34" charset="0"/>
              </a:rPr>
              <a:t>Noted that CRM not intended to serve as comprehensive guidance on ITAR requirements</a:t>
            </a:r>
          </a:p>
          <a:p>
            <a:pPr lvl="1"/>
            <a:r>
              <a:rPr lang="en-US" sz="1800" dirty="0">
                <a:latin typeface="Arial" panose="020B0604020202020204" pitchFamily="34" charset="0"/>
                <a:cs typeface="Arial" panose="020B0604020202020204" pitchFamily="34" charset="0"/>
              </a:rPr>
              <a:t>Emphasized that CRM should be issued within context of broader compliance guidance that provides important definitions, regulatory requirements, expectations, etc... as recommended by May 2020 DTAG</a:t>
            </a:r>
          </a:p>
          <a:p>
            <a:pPr lvl="1"/>
            <a:endParaRPr lang="en-US" sz="2000" dirty="0">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8871A1DF-5D8E-4E04-8492-30652B5F9FC7}"/>
              </a:ext>
            </a:extLst>
          </p:cNvPr>
          <p:cNvSpPr>
            <a:spLocks noGrp="1"/>
          </p:cNvSpPr>
          <p:nvPr>
            <p:ph type="title"/>
          </p:nvPr>
        </p:nvSpPr>
        <p:spPr>
          <a:xfrm>
            <a:off x="440735" y="236537"/>
            <a:ext cx="7834620" cy="930275"/>
          </a:xfrm>
        </p:spPr>
        <p:txBody>
          <a:bodyPr/>
          <a:lstStyle/>
          <a:p>
            <a:br>
              <a:rPr lang="en-US"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Background: Compliance (cont.) </a:t>
            </a:r>
            <a:br>
              <a:rPr lang="en-US" sz="3600" b="1" dirty="0">
                <a:latin typeface="Arial" panose="020B0604020202020204" pitchFamily="34" charset="0"/>
                <a:cs typeface="Arial" panose="020B0604020202020204" pitchFamily="34" charset="0"/>
              </a:rPr>
            </a:br>
            <a:endParaRPr lang="en-US" sz="3600" b="1" dirty="0">
              <a:latin typeface="Arial" panose="020B0604020202020204" pitchFamily="34" charset="0"/>
              <a:cs typeface="Arial" panose="020B0604020202020204" pitchFamily="34" charset="0"/>
            </a:endParaRPr>
          </a:p>
        </p:txBody>
      </p:sp>
      <p:sp>
        <p:nvSpPr>
          <p:cNvPr id="5" name="Date Placeholder 4">
            <a:extLst>
              <a:ext uri="{FF2B5EF4-FFF2-40B4-BE49-F238E27FC236}">
                <a16:creationId xmlns:a16="http://schemas.microsoft.com/office/drawing/2014/main" id="{D945CBD0-FF89-41E6-B129-462EB1E6848B}"/>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34988097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59</a:t>
            </a:fld>
            <a:endParaRPr lang="en-US" dirty="0"/>
          </a:p>
        </p:txBody>
      </p:sp>
      <p:sp>
        <p:nvSpPr>
          <p:cNvPr id="3" name="Text Placeholder 2"/>
          <p:cNvSpPr>
            <a:spLocks noGrp="1"/>
          </p:cNvSpPr>
          <p:nvPr>
            <p:ph type="body" sz="quarter" idx="13"/>
          </p:nvPr>
        </p:nvSpPr>
        <p:spPr>
          <a:xfrm>
            <a:off x="457200" y="1316725"/>
            <a:ext cx="8108920" cy="4839600"/>
          </a:xfrm>
        </p:spPr>
        <p:txBody>
          <a:bodyPr/>
          <a:lstStyle/>
          <a:p>
            <a:r>
              <a:rPr lang="en-US" sz="2400" dirty="0">
                <a:latin typeface="Arial" panose="020B0604020202020204" pitchFamily="34" charset="0"/>
                <a:cs typeface="Arial" panose="020B0604020202020204" pitchFamily="34" charset="0"/>
              </a:rPr>
              <a:t>Reviewed DTAG’s Compliance Guidelines white papers from May 14, 2020 and October 22, 2020 plenaries</a:t>
            </a:r>
          </a:p>
          <a:p>
            <a:r>
              <a:rPr lang="en-US" sz="2400" dirty="0">
                <a:latin typeface="Arial" panose="020B0604020202020204" pitchFamily="34" charset="0"/>
                <a:cs typeface="Arial" panose="020B0604020202020204" pitchFamily="34" charset="0"/>
              </a:rPr>
              <a:t>Spoke with DDTC to clarify scope and deliverable</a:t>
            </a:r>
          </a:p>
          <a:p>
            <a:r>
              <a:rPr lang="en-US" sz="2400" dirty="0">
                <a:latin typeface="Arial" panose="020B0604020202020204" pitchFamily="34" charset="0"/>
                <a:cs typeface="Arial" panose="020B0604020202020204" pitchFamily="34" charset="0"/>
              </a:rPr>
              <a:t>Established parameters for compliance requirements</a:t>
            </a:r>
          </a:p>
          <a:p>
            <a:r>
              <a:rPr lang="en-US" sz="2400" dirty="0">
                <a:latin typeface="Arial" panose="020B0604020202020204" pitchFamily="34" charset="0"/>
                <a:cs typeface="Arial" panose="020B0604020202020204" pitchFamily="34" charset="0"/>
              </a:rPr>
              <a:t>Assigned each WG member section of ITAR for “deep dive” review</a:t>
            </a:r>
          </a:p>
          <a:p>
            <a:r>
              <a:rPr lang="en-US" sz="2400" dirty="0">
                <a:latin typeface="Arial" panose="020B0604020202020204" pitchFamily="34" charset="0"/>
                <a:cs typeface="Arial" panose="020B0604020202020204" pitchFamily="34" charset="0"/>
              </a:rPr>
              <a:t>Compiled compliance requirements and corresponding citations into table</a:t>
            </a:r>
          </a:p>
          <a:p>
            <a:r>
              <a:rPr lang="en-US" sz="2400" dirty="0">
                <a:latin typeface="Arial" panose="020B0604020202020204" pitchFamily="34" charset="0"/>
                <a:cs typeface="Arial" panose="020B0604020202020204" pitchFamily="34" charset="0"/>
              </a:rPr>
              <a:t>Cross-checked table with “Relevant ITAR Requirements” sections in published consent agreements</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Methodology</a:t>
            </a:r>
          </a:p>
        </p:txBody>
      </p:sp>
      <p:sp>
        <p:nvSpPr>
          <p:cNvPr id="5" name="Date Placeholder 4">
            <a:extLst>
              <a:ext uri="{FF2B5EF4-FFF2-40B4-BE49-F238E27FC236}">
                <a16:creationId xmlns:a16="http://schemas.microsoft.com/office/drawing/2014/main" id="{2F77FB3B-56BB-420F-9287-C20ED56448F1}"/>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193834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latin typeface="Arial" panose="020B0604020202020204" pitchFamily="34" charset="0"/>
                <a:cs typeface="Arial" panose="020B0604020202020204" pitchFamily="34" charset="0"/>
              </a:rPr>
            </a:br>
            <a:br>
              <a:rPr lang="en-US" dirty="0"/>
            </a:br>
            <a:endParaRPr lang="en-US" b="1" dirty="0"/>
          </a:p>
        </p:txBody>
      </p:sp>
      <p:sp>
        <p:nvSpPr>
          <p:cNvPr id="5123" name="Subtitle 2"/>
          <p:cNvSpPr>
            <a:spLocks noGrp="1"/>
          </p:cNvSpPr>
          <p:nvPr>
            <p:ph type="subTitle" idx="1"/>
          </p:nvPr>
        </p:nvSpPr>
        <p:spPr>
          <a:xfrm>
            <a:off x="1269170" y="3429000"/>
            <a:ext cx="6400800" cy="2227261"/>
          </a:xfrm>
        </p:spPr>
        <p:txBody>
          <a:bodyPr/>
          <a:lstStyle/>
          <a:p>
            <a:br>
              <a:rPr lang="en-US" sz="2800" b="1" dirty="0">
                <a:solidFill>
                  <a:schemeClr val="tx1"/>
                </a:solidFill>
                <a:latin typeface="Arial" panose="020B0604020202020204" pitchFamily="34" charset="0"/>
                <a:cs typeface="Arial" panose="020B0604020202020204" pitchFamily="34" charset="0"/>
              </a:rPr>
            </a:br>
            <a:r>
              <a:rPr lang="en-US" sz="2800" b="1" dirty="0">
                <a:solidFill>
                  <a:schemeClr val="tx1"/>
                </a:solidFill>
                <a:latin typeface="Arial" panose="020B0604020202020204" pitchFamily="34" charset="0"/>
                <a:cs typeface="Arial" panose="020B0604020202020204" pitchFamily="34" charset="0"/>
              </a:rPr>
              <a:t>Introduction of Working Group #1</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20039611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60</a:t>
            </a:fld>
            <a:endParaRPr lang="en-US" dirty="0"/>
          </a:p>
        </p:txBody>
      </p:sp>
      <p:sp>
        <p:nvSpPr>
          <p:cNvPr id="3" name="Text Placeholder 2"/>
          <p:cNvSpPr>
            <a:spLocks noGrp="1"/>
          </p:cNvSpPr>
          <p:nvPr>
            <p:ph type="body" sz="quarter" idx="13"/>
          </p:nvPr>
        </p:nvSpPr>
        <p:spPr>
          <a:xfrm>
            <a:off x="457200" y="1201510"/>
            <a:ext cx="8229600" cy="5519965"/>
          </a:xfrm>
        </p:spPr>
        <p:txBody>
          <a:bodyPr/>
          <a:lstStyle/>
          <a:p>
            <a:r>
              <a:rPr lang="en-US" sz="2400" dirty="0">
                <a:latin typeface="Arial" panose="020B0604020202020204" pitchFamily="34" charset="0"/>
                <a:cs typeface="Arial" panose="020B0604020202020204" pitchFamily="34" charset="0"/>
              </a:rPr>
              <a:t>To create a document that is useful to industry/ universities</a:t>
            </a:r>
          </a:p>
          <a:p>
            <a:pPr lvl="1"/>
            <a:r>
              <a:rPr lang="en-US" sz="1800" dirty="0">
                <a:latin typeface="Arial" panose="020B0604020202020204" pitchFamily="34" charset="0"/>
                <a:cs typeface="Arial" panose="020B0604020202020204" pitchFamily="34" charset="0"/>
              </a:rPr>
              <a:t>For inclusion into/ enhancement of industry’s and universities’ internal compliance programs</a:t>
            </a:r>
          </a:p>
          <a:p>
            <a:pPr lvl="1"/>
            <a:r>
              <a:rPr lang="en-US" sz="1800" dirty="0">
                <a:latin typeface="Arial" panose="020B0604020202020204" pitchFamily="34" charset="0"/>
                <a:cs typeface="Arial" panose="020B0604020202020204" pitchFamily="34" charset="0"/>
              </a:rPr>
              <a:t>As standalone reference for industry/university compliance personnel to assist with quickly identifying/locating compliance requirements within ITAR</a:t>
            </a:r>
          </a:p>
          <a:p>
            <a:r>
              <a:rPr lang="en-US" sz="2400" dirty="0">
                <a:latin typeface="Arial" panose="020B0604020202020204" pitchFamily="34" charset="0"/>
                <a:cs typeface="Arial" panose="020B0604020202020204" pitchFamily="34" charset="0"/>
              </a:rPr>
              <a:t>To ensure that the document includes requirements within the ITAR only</a:t>
            </a:r>
          </a:p>
          <a:p>
            <a:pPr lvl="1"/>
            <a:r>
              <a:rPr lang="en-US" sz="1800" dirty="0">
                <a:latin typeface="Arial" panose="020B0604020202020204" pitchFamily="34" charset="0"/>
                <a:cs typeface="Arial" panose="020B0604020202020204" pitchFamily="34" charset="0"/>
              </a:rPr>
              <a:t>Compliance obligations not within the ITAR and compliance requirements not subject to the ITAR (e.g., NISPOM) are not included</a:t>
            </a:r>
          </a:p>
          <a:p>
            <a:r>
              <a:rPr lang="en-US" sz="2400" dirty="0">
                <a:latin typeface="Arial" panose="020B0604020202020204" pitchFamily="34" charset="0"/>
                <a:cs typeface="Arial" panose="020B0604020202020204" pitchFamily="34" charset="0"/>
              </a:rPr>
              <a:t>To avoid creating a document that summarizes ITAR compliance requirements or that could be perceived as providing compliance guidance</a:t>
            </a:r>
            <a:endParaRPr lang="en-US" sz="1800"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Goals</a:t>
            </a:r>
          </a:p>
        </p:txBody>
      </p:sp>
      <p:sp>
        <p:nvSpPr>
          <p:cNvPr id="5" name="Date Placeholder 4">
            <a:extLst>
              <a:ext uri="{FF2B5EF4-FFF2-40B4-BE49-F238E27FC236}">
                <a16:creationId xmlns:a16="http://schemas.microsoft.com/office/drawing/2014/main" id="{000E4FBA-21C8-42B9-A72D-8F1B85BC958F}"/>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5014146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61</a:t>
            </a:fld>
            <a:endParaRPr lang="en-US" dirty="0"/>
          </a:p>
        </p:txBody>
      </p:sp>
      <p:sp>
        <p:nvSpPr>
          <p:cNvPr id="3" name="Text Placeholder 2"/>
          <p:cNvSpPr>
            <a:spLocks noGrp="1"/>
          </p:cNvSpPr>
          <p:nvPr>
            <p:ph type="body" sz="quarter" idx="13"/>
          </p:nvPr>
        </p:nvSpPr>
        <p:spPr>
          <a:xfrm>
            <a:off x="347451" y="1239915"/>
            <a:ext cx="8564314" cy="4756867"/>
          </a:xfrm>
        </p:spPr>
        <p:txBody>
          <a:bodyPr/>
          <a:lstStyle/>
          <a:p>
            <a:r>
              <a:rPr lang="en-US" sz="2400" dirty="0">
                <a:latin typeface="Arial" panose="020B0604020202020204" pitchFamily="34" charset="0"/>
                <a:cs typeface="Arial" panose="020B0604020202020204" pitchFamily="34" charset="0"/>
              </a:rPr>
              <a:t>Compliance requirement = provision in ITAR that requires affirmative action by the exporter</a:t>
            </a:r>
          </a:p>
          <a:p>
            <a:r>
              <a:rPr lang="en-US" sz="1800" dirty="0">
                <a:latin typeface="Arial" panose="020B0604020202020204" pitchFamily="34" charset="0"/>
                <a:cs typeface="Arial" panose="020B0604020202020204" pitchFamily="34" charset="0"/>
              </a:rPr>
              <a:t>Includes</a:t>
            </a:r>
          </a:p>
          <a:p>
            <a:pPr lvl="1"/>
            <a:r>
              <a:rPr lang="en-US" sz="1800" dirty="0">
                <a:latin typeface="Arial" panose="020B0604020202020204" pitchFamily="34" charset="0"/>
                <a:cs typeface="Arial" panose="020B0604020202020204" pitchFamily="34" charset="0"/>
              </a:rPr>
              <a:t>Requirements relating to use of an exemption</a:t>
            </a:r>
          </a:p>
          <a:p>
            <a:pPr lvl="1"/>
            <a:r>
              <a:rPr lang="en-US" sz="1800" dirty="0">
                <a:latin typeface="Arial" panose="020B0604020202020204" pitchFamily="34" charset="0"/>
                <a:cs typeface="Arial" panose="020B0604020202020204" pitchFamily="34" charset="0"/>
              </a:rPr>
              <a:t>Requirements for submissions/ notifications to DDTC</a:t>
            </a:r>
          </a:p>
          <a:p>
            <a:r>
              <a:rPr lang="en-US" sz="1800" dirty="0">
                <a:latin typeface="Arial" panose="020B0604020202020204" pitchFamily="34" charset="0"/>
                <a:cs typeface="Arial" panose="020B0604020202020204" pitchFamily="34" charset="0"/>
              </a:rPr>
              <a:t>Excludes</a:t>
            </a:r>
          </a:p>
          <a:p>
            <a:pPr lvl="1"/>
            <a:r>
              <a:rPr lang="en-US" sz="1800" dirty="0">
                <a:latin typeface="Arial" panose="020B0604020202020204" pitchFamily="34" charset="0"/>
                <a:cs typeface="Arial" panose="020B0604020202020204" pitchFamily="34" charset="0"/>
              </a:rPr>
              <a:t>Obligations agreed to under consent agreements or steps taken to enhance compliance programs at DDTC’s request</a:t>
            </a:r>
          </a:p>
          <a:p>
            <a:pPr lvl="1"/>
            <a:r>
              <a:rPr lang="en-US" sz="1800" dirty="0">
                <a:latin typeface="Arial" panose="020B0604020202020204" pitchFamily="34" charset="0"/>
                <a:cs typeface="Arial" panose="020B0604020202020204" pitchFamily="34" charset="0"/>
              </a:rPr>
              <a:t>Compliance best practices</a:t>
            </a:r>
          </a:p>
          <a:p>
            <a:pPr lvl="1"/>
            <a:r>
              <a:rPr lang="en-US" sz="1800" dirty="0">
                <a:latin typeface="Arial" panose="020B0604020202020204" pitchFamily="34" charset="0"/>
                <a:cs typeface="Arial" panose="020B0604020202020204" pitchFamily="34" charset="0"/>
              </a:rPr>
              <a:t>ITAR provisions describing definitions, purpose, scope, policy, jurisdiction</a:t>
            </a:r>
          </a:p>
          <a:p>
            <a:pPr lvl="1"/>
            <a:r>
              <a:rPr lang="en-US" sz="1800" dirty="0">
                <a:latin typeface="Arial" panose="020B0604020202020204" pitchFamily="34" charset="0"/>
                <a:cs typeface="Arial" panose="020B0604020202020204" pitchFamily="34" charset="0"/>
              </a:rPr>
              <a:t>USML </a:t>
            </a:r>
          </a:p>
          <a:p>
            <a:pPr lvl="1"/>
            <a:r>
              <a:rPr lang="en-US" sz="1800" dirty="0">
                <a:latin typeface="Arial" panose="020B0604020202020204" pitchFamily="34" charset="0"/>
                <a:cs typeface="Arial" panose="020B0604020202020204" pitchFamily="34" charset="0"/>
              </a:rPr>
              <a:t>Non-exporter requirements (e.g., certain congressional notification provisions)</a:t>
            </a:r>
          </a:p>
          <a:p>
            <a:pPr lvl="1"/>
            <a:endParaRPr lang="en-US" sz="1600" dirty="0">
              <a:latin typeface="Arial" panose="020B0604020202020204" pitchFamily="34" charset="0"/>
              <a:cs typeface="Arial" panose="020B0604020202020204" pitchFamily="34" charset="0"/>
            </a:endParaRPr>
          </a:p>
          <a:p>
            <a:pPr lvl="1"/>
            <a:endParaRPr lang="en-US" sz="1600" dirty="0">
              <a:latin typeface="Arial" panose="020B0604020202020204" pitchFamily="34" charset="0"/>
              <a:cs typeface="Arial" panose="020B0604020202020204" pitchFamily="34" charset="0"/>
            </a:endParaRPr>
          </a:p>
          <a:p>
            <a:pPr marL="0" indent="0">
              <a:buNone/>
            </a:pPr>
            <a:endParaRPr lang="en-US" sz="2800"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Compliance Requirements</a:t>
            </a:r>
          </a:p>
        </p:txBody>
      </p:sp>
      <p:sp>
        <p:nvSpPr>
          <p:cNvPr id="5" name="Date Placeholder 4">
            <a:extLst>
              <a:ext uri="{FF2B5EF4-FFF2-40B4-BE49-F238E27FC236}">
                <a16:creationId xmlns:a16="http://schemas.microsoft.com/office/drawing/2014/main" id="{B4E60A6F-B869-4275-9A49-BA13B8E898D1}"/>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7374141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62</a:t>
            </a:fld>
            <a:endParaRPr lang="en-US" dirty="0"/>
          </a:p>
        </p:txBody>
      </p:sp>
      <p:sp>
        <p:nvSpPr>
          <p:cNvPr id="3" name="Text Placeholder 2"/>
          <p:cNvSpPr>
            <a:spLocks noGrp="1"/>
          </p:cNvSpPr>
          <p:nvPr>
            <p:ph type="body" sz="quarter" idx="13"/>
          </p:nvPr>
        </p:nvSpPr>
        <p:spPr>
          <a:xfrm>
            <a:off x="457200" y="1278320"/>
            <a:ext cx="8229600" cy="4878005"/>
          </a:xfrm>
        </p:spPr>
        <p:txBody>
          <a:bodyPr/>
          <a:lstStyle/>
          <a:p>
            <a:r>
              <a:rPr lang="en-US" sz="2400" dirty="0">
                <a:latin typeface="Arial" panose="020B0604020202020204" pitchFamily="34" charset="0"/>
                <a:cs typeface="Arial" panose="020B0604020202020204" pitchFamily="34" charset="0"/>
              </a:rPr>
              <a:t>Amount of detail in compliance requirement entries</a:t>
            </a:r>
          </a:p>
          <a:p>
            <a:pPr lvl="1"/>
            <a:r>
              <a:rPr lang="en-US" sz="1800" dirty="0">
                <a:latin typeface="Arial" panose="020B0604020202020204" pitchFamily="34" charset="0"/>
                <a:cs typeface="Arial" panose="020B0604020202020204" pitchFamily="34" charset="0"/>
              </a:rPr>
              <a:t>Provide sufficient detail about the requirement without summarizing the compliance obligations</a:t>
            </a:r>
          </a:p>
          <a:p>
            <a:r>
              <a:rPr lang="en-US" sz="2400" dirty="0">
                <a:latin typeface="Arial" panose="020B0604020202020204" pitchFamily="34" charset="0"/>
                <a:cs typeface="Arial" panose="020B0604020202020204" pitchFamily="34" charset="0"/>
              </a:rPr>
              <a:t>Exemptions</a:t>
            </a:r>
          </a:p>
          <a:p>
            <a:pPr lvl="1"/>
            <a:r>
              <a:rPr lang="en-US" sz="1800" dirty="0">
                <a:latin typeface="Arial" panose="020B0604020202020204" pitchFamily="34" charset="0"/>
                <a:cs typeface="Arial" panose="020B0604020202020204" pitchFamily="34" charset="0"/>
              </a:rPr>
              <a:t>Although there is no requirement to use an exemption, there are requirements when an exemption is used</a:t>
            </a:r>
          </a:p>
          <a:p>
            <a:r>
              <a:rPr lang="en-US" sz="2400" dirty="0">
                <a:latin typeface="Arial" panose="020B0604020202020204" pitchFamily="34" charset="0"/>
                <a:cs typeface="Arial" panose="020B0604020202020204" pitchFamily="34" charset="0"/>
              </a:rPr>
              <a:t>Consistency among sections</a:t>
            </a:r>
          </a:p>
          <a:p>
            <a:pPr lvl="1"/>
            <a:r>
              <a:rPr lang="en-US" sz="1800" dirty="0">
                <a:latin typeface="Arial" panose="020B0604020202020204" pitchFamily="34" charset="0"/>
                <a:cs typeface="Arial" panose="020B0604020202020204" pitchFamily="34" charset="0"/>
              </a:rPr>
              <a:t>Each ITAR section reviewed and revised </a:t>
            </a:r>
            <a:r>
              <a:rPr lang="en-US" sz="1800" i="1" u="sng" dirty="0">
                <a:latin typeface="Arial" panose="020B0604020202020204" pitchFamily="34" charset="0"/>
                <a:cs typeface="Arial" panose="020B0604020202020204" pitchFamily="34" charset="0"/>
              </a:rPr>
              <a:t>multiple</a:t>
            </a:r>
            <a:r>
              <a:rPr lang="en-US" sz="1800" dirty="0">
                <a:latin typeface="Arial" panose="020B0604020202020204" pitchFamily="34" charset="0"/>
                <a:cs typeface="Arial" panose="020B0604020202020204" pitchFamily="34" charset="0"/>
              </a:rPr>
              <a:t> times by assigned WG member &amp; WG co-chairs to harmonize what was included and excluded from each section</a:t>
            </a:r>
          </a:p>
          <a:p>
            <a:pPr lvl="2"/>
            <a:r>
              <a:rPr lang="en-US" sz="1800" dirty="0">
                <a:latin typeface="Arial" panose="020B0604020202020204" pitchFamily="34" charset="0"/>
                <a:cs typeface="Arial" panose="020B0604020202020204" pitchFamily="34" charset="0"/>
              </a:rPr>
              <a:t>E.g., compliance requirements consistently identified across sections, exemptions similarly treated across sections</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Challenges</a:t>
            </a:r>
          </a:p>
        </p:txBody>
      </p:sp>
      <p:sp>
        <p:nvSpPr>
          <p:cNvPr id="5" name="Date Placeholder 4">
            <a:extLst>
              <a:ext uri="{FF2B5EF4-FFF2-40B4-BE49-F238E27FC236}">
                <a16:creationId xmlns:a16="http://schemas.microsoft.com/office/drawing/2014/main" id="{6725E062-985F-412C-88E8-CB61211015BD}"/>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1155927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5885C5-7D20-4896-A59B-CEEF55A1DA8B}"/>
              </a:ext>
            </a:extLst>
          </p:cNvPr>
          <p:cNvSpPr>
            <a:spLocks noGrp="1"/>
          </p:cNvSpPr>
          <p:nvPr>
            <p:ph type="sldNum" sz="quarter" idx="12"/>
          </p:nvPr>
        </p:nvSpPr>
        <p:spPr/>
        <p:txBody>
          <a:bodyPr/>
          <a:lstStyle/>
          <a:p>
            <a:pPr>
              <a:defRPr/>
            </a:pPr>
            <a:fld id="{34D34C5A-D45E-48BA-816E-548CEC6ACD4B}" type="slidenum">
              <a:rPr lang="en-US" smtClean="0"/>
              <a:pPr>
                <a:defRPr/>
              </a:pPr>
              <a:t>63</a:t>
            </a:fld>
            <a:endParaRPr lang="en-US" dirty="0"/>
          </a:p>
        </p:txBody>
      </p:sp>
      <p:sp>
        <p:nvSpPr>
          <p:cNvPr id="3" name="Text Placeholder 2">
            <a:extLst>
              <a:ext uri="{FF2B5EF4-FFF2-40B4-BE49-F238E27FC236}">
                <a16:creationId xmlns:a16="http://schemas.microsoft.com/office/drawing/2014/main" id="{FCD99828-7647-4F55-9FA3-015F4ED501BF}"/>
              </a:ext>
            </a:extLst>
          </p:cNvPr>
          <p:cNvSpPr>
            <a:spLocks noGrp="1"/>
          </p:cNvSpPr>
          <p:nvPr>
            <p:ph type="body" sz="quarter" idx="13"/>
          </p:nvPr>
        </p:nvSpPr>
        <p:spPr>
          <a:xfrm>
            <a:off x="457200" y="1355130"/>
            <a:ext cx="8225470" cy="4641651"/>
          </a:xfrm>
        </p:spPr>
        <p:txBody>
          <a:bodyPr/>
          <a:lstStyle/>
          <a:p>
            <a:pPr marL="0" indent="0">
              <a:buNone/>
            </a:pPr>
            <a:r>
              <a:rPr lang="en-US" sz="1800" b="1" dirty="0">
                <a:latin typeface="Arial" panose="020B0604020202020204" pitchFamily="34" charset="0"/>
                <a:cs typeface="Arial" panose="020B0604020202020204" pitchFamily="34" charset="0"/>
              </a:rPr>
              <a:t>123.23 Monetary value of shipments.</a:t>
            </a:r>
          </a:p>
          <a:p>
            <a:pPr marL="0" indent="0">
              <a:buNone/>
            </a:pPr>
            <a:r>
              <a:rPr lang="en-US" sz="1800" dirty="0">
                <a:latin typeface="Arial" panose="020B0604020202020204" pitchFamily="34" charset="0"/>
                <a:cs typeface="Arial" panose="020B0604020202020204" pitchFamily="34" charset="0"/>
              </a:rPr>
              <a:t>Port Directors of U.S. Customs and Border Protection shall permit the shipment of defense articles identified on any license when the total value of the export does not exceed the aggregate monetary value (not quantity) stated on the license by more than ten percent, provided that the additional monetary value does not make the total value of the license or other approval for the export of any major defense equipment sold under a contract reach $14,000,000 or more, and provided that the additional monetary value does not make defense articles or defense services sold under a contract reach the amount of $50,000,000 or more.</a:t>
            </a:r>
          </a:p>
          <a:p>
            <a:pPr marL="0" indent="0">
              <a:buNone/>
            </a:pPr>
            <a:endParaRPr lang="en-US" sz="1800" dirty="0">
              <a:latin typeface="Arial" panose="020B0604020202020204" pitchFamily="34" charset="0"/>
              <a:cs typeface="Arial" panose="020B0604020202020204" pitchFamily="34" charset="0"/>
            </a:endParaRPr>
          </a:p>
          <a:p>
            <a:r>
              <a:rPr lang="en-US" sz="1800" b="1" u="sng" dirty="0">
                <a:latin typeface="Arial" panose="020B0604020202020204" pitchFamily="34" charset="0"/>
                <a:cs typeface="Arial" panose="020B0604020202020204" pitchFamily="34" charset="0"/>
              </a:rPr>
              <a:t>Conclusion:</a:t>
            </a:r>
            <a:r>
              <a:rPr lang="en-US" sz="1800" dirty="0">
                <a:latin typeface="Arial" panose="020B0604020202020204" pitchFamily="34" charset="0"/>
                <a:cs typeface="Arial" panose="020B0604020202020204" pitchFamily="34" charset="0"/>
              </a:rPr>
              <a:t>  Section does not include affirmative action to be taken by exporter (e.g., “compliance requirement”) and is not included in final table</a:t>
            </a:r>
          </a:p>
        </p:txBody>
      </p:sp>
      <p:sp>
        <p:nvSpPr>
          <p:cNvPr id="4" name="Title 3">
            <a:extLst>
              <a:ext uri="{FF2B5EF4-FFF2-40B4-BE49-F238E27FC236}">
                <a16:creationId xmlns:a16="http://schemas.microsoft.com/office/drawing/2014/main" id="{33BA9D68-C47A-45E8-B4F8-9B60C4AC8056}"/>
              </a:ext>
            </a:extLst>
          </p:cNvPr>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Review Process - Example</a:t>
            </a:r>
          </a:p>
        </p:txBody>
      </p:sp>
      <p:sp>
        <p:nvSpPr>
          <p:cNvPr id="5" name="Date Placeholder 4">
            <a:extLst>
              <a:ext uri="{FF2B5EF4-FFF2-40B4-BE49-F238E27FC236}">
                <a16:creationId xmlns:a16="http://schemas.microsoft.com/office/drawing/2014/main" id="{C80FD70E-1C49-4FA1-BAF8-A67ACF8F1EBC}"/>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90633867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98D5B29-2EFF-422B-8047-F596F51505A5}"/>
              </a:ext>
            </a:extLst>
          </p:cNvPr>
          <p:cNvSpPr>
            <a:spLocks noGrp="1"/>
          </p:cNvSpPr>
          <p:nvPr>
            <p:ph type="sldNum" sz="quarter" idx="12"/>
          </p:nvPr>
        </p:nvSpPr>
        <p:spPr/>
        <p:txBody>
          <a:bodyPr/>
          <a:lstStyle/>
          <a:p>
            <a:pPr>
              <a:defRPr/>
            </a:pPr>
            <a:fld id="{34D34C5A-D45E-48BA-816E-548CEC6ACD4B}" type="slidenum">
              <a:rPr lang="en-US" smtClean="0"/>
              <a:pPr>
                <a:defRPr/>
              </a:pPr>
              <a:t>64</a:t>
            </a:fld>
            <a:endParaRPr lang="en-US" dirty="0"/>
          </a:p>
        </p:txBody>
      </p:sp>
      <p:sp>
        <p:nvSpPr>
          <p:cNvPr id="3" name="Text Placeholder 2">
            <a:extLst>
              <a:ext uri="{FF2B5EF4-FFF2-40B4-BE49-F238E27FC236}">
                <a16:creationId xmlns:a16="http://schemas.microsoft.com/office/drawing/2014/main" id="{86B8C026-208A-41A9-BADA-E2AD94849A56}"/>
              </a:ext>
            </a:extLst>
          </p:cNvPr>
          <p:cNvSpPr>
            <a:spLocks noGrp="1"/>
          </p:cNvSpPr>
          <p:nvPr>
            <p:ph type="body" sz="quarter" idx="13"/>
          </p:nvPr>
        </p:nvSpPr>
        <p:spPr>
          <a:xfrm>
            <a:off x="385855" y="1201510"/>
            <a:ext cx="8410695" cy="5519965"/>
          </a:xfrm>
        </p:spPr>
        <p:txBody>
          <a:bodyPr/>
          <a:lstStyle/>
          <a:p>
            <a:pPr marL="0" indent="0">
              <a:buNone/>
            </a:pPr>
            <a:r>
              <a:rPr lang="en-US" sz="1800" b="1" dirty="0">
                <a:latin typeface="Arial" panose="020B0604020202020204" pitchFamily="34" charset="0"/>
                <a:cs typeface="Arial" panose="020B0604020202020204" pitchFamily="34" charset="0"/>
              </a:rPr>
              <a:t>125.4 Exemptions of general applicability</a:t>
            </a:r>
          </a:p>
          <a:p>
            <a:pPr marL="0" indent="0">
              <a:buNone/>
            </a:pPr>
            <a:r>
              <a:rPr lang="en-US" sz="1800" dirty="0">
                <a:latin typeface="Arial" panose="020B0604020202020204" pitchFamily="34" charset="0"/>
                <a:cs typeface="Arial" panose="020B0604020202020204" pitchFamily="34" charset="0"/>
              </a:rPr>
              <a:t>(b) The following exports are exempt from the licensing requirements of this subchapter.</a:t>
            </a:r>
          </a:p>
          <a:p>
            <a:pPr marL="0" indent="0">
              <a:buNone/>
            </a:pPr>
            <a:r>
              <a:rPr lang="en-US" sz="1800" dirty="0">
                <a:latin typeface="Arial" panose="020B0604020202020204" pitchFamily="34" charset="0"/>
                <a:cs typeface="Arial" panose="020B0604020202020204" pitchFamily="34" charset="0"/>
              </a:rPr>
              <a:t>(1) Technical data, including classified information, to be disclosed pursuant to an official written request or directive from the U.S. Department of Defense;</a:t>
            </a:r>
          </a:p>
          <a:p>
            <a:pPr marL="0" indent="0">
              <a:buNone/>
            </a:pPr>
            <a:r>
              <a:rPr lang="en-US" sz="1800" dirty="0">
                <a:latin typeface="Arial" panose="020B0604020202020204" pitchFamily="34" charset="0"/>
                <a:cs typeface="Arial" panose="020B0604020202020204" pitchFamily="34" charset="0"/>
              </a:rPr>
              <a:t>(2) Technical data, including classified information, in furtherance of a manufacturing license or technical assistance agreement approved by the Department of State under part 124 of this subchapter and which meet the requirements of §124.3 of this subchapter;</a:t>
            </a:r>
          </a:p>
          <a:p>
            <a:pPr marL="0" indent="0">
              <a:buNone/>
            </a:pPr>
            <a:r>
              <a:rPr lang="en-US" sz="1800" dirty="0">
                <a:latin typeface="Arial" panose="020B0604020202020204" pitchFamily="34" charset="0"/>
                <a:cs typeface="Arial" panose="020B0604020202020204" pitchFamily="34" charset="0"/>
              </a:rPr>
              <a:t>(3) Technical data, including classified information, in furtherance of a contract between the exporter and an agency of the U.S. Government,</a:t>
            </a:r>
            <a:r>
              <a:rPr lang="en-US" sz="1800" i="1" dirty="0">
                <a:latin typeface="Arial" panose="020B0604020202020204" pitchFamily="34" charset="0"/>
                <a:cs typeface="Arial" panose="020B0604020202020204" pitchFamily="34" charset="0"/>
              </a:rPr>
              <a:t> if the contract provides for the export of the data and such data does not disclose the details of design, development, production, or manufacture of any defense article</a:t>
            </a:r>
            <a:endParaRPr lang="en-US" sz="1800" dirty="0">
              <a:latin typeface="Arial" panose="020B0604020202020204" pitchFamily="34" charset="0"/>
              <a:cs typeface="Arial" panose="020B0604020202020204" pitchFamily="34" charset="0"/>
            </a:endParaRPr>
          </a:p>
          <a:p>
            <a:r>
              <a:rPr lang="en-US" sz="1800" b="1" u="sng" dirty="0">
                <a:latin typeface="Arial" panose="020B0604020202020204" pitchFamily="34" charset="0"/>
                <a:cs typeface="Arial" panose="020B0604020202020204" pitchFamily="34" charset="0"/>
              </a:rPr>
              <a:t>Conclusion</a:t>
            </a:r>
            <a:r>
              <a:rPr lang="en-US" sz="1800" b="1" dirty="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(b)(1) &amp; (b)(2) describe exemption but do not include compliance requirements, so excluded from final table; (b)(3) includes required condition for use of exemption and is included in final table</a:t>
            </a:r>
          </a:p>
        </p:txBody>
      </p:sp>
      <p:sp>
        <p:nvSpPr>
          <p:cNvPr id="4" name="Title 3">
            <a:extLst>
              <a:ext uri="{FF2B5EF4-FFF2-40B4-BE49-F238E27FC236}">
                <a16:creationId xmlns:a16="http://schemas.microsoft.com/office/drawing/2014/main" id="{157AFEAC-7EE3-49BE-9F44-C079C657E046}"/>
              </a:ext>
            </a:extLst>
          </p:cNvPr>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Review Process - Example</a:t>
            </a:r>
          </a:p>
        </p:txBody>
      </p:sp>
      <p:sp>
        <p:nvSpPr>
          <p:cNvPr id="5" name="Date Placeholder 4">
            <a:extLst>
              <a:ext uri="{FF2B5EF4-FFF2-40B4-BE49-F238E27FC236}">
                <a16:creationId xmlns:a16="http://schemas.microsoft.com/office/drawing/2014/main" id="{50BC5127-8FC4-4143-BCB0-D8A36FC04865}"/>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8033471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CF2110-2D6E-468F-ABF6-FA4C8B646579}"/>
              </a:ext>
            </a:extLst>
          </p:cNvPr>
          <p:cNvSpPr>
            <a:spLocks noGrp="1"/>
          </p:cNvSpPr>
          <p:nvPr>
            <p:ph type="sldNum" sz="quarter" idx="12"/>
          </p:nvPr>
        </p:nvSpPr>
        <p:spPr/>
        <p:txBody>
          <a:bodyPr/>
          <a:lstStyle/>
          <a:p>
            <a:pPr>
              <a:defRPr/>
            </a:pPr>
            <a:fld id="{34D34C5A-D45E-48BA-816E-548CEC6ACD4B}" type="slidenum">
              <a:rPr lang="en-US" smtClean="0"/>
              <a:pPr>
                <a:defRPr/>
              </a:pPr>
              <a:t>65</a:t>
            </a:fld>
            <a:endParaRPr lang="en-US" dirty="0"/>
          </a:p>
        </p:txBody>
      </p:sp>
      <p:sp>
        <p:nvSpPr>
          <p:cNvPr id="3" name="Text Placeholder 2">
            <a:extLst>
              <a:ext uri="{FF2B5EF4-FFF2-40B4-BE49-F238E27FC236}">
                <a16:creationId xmlns:a16="http://schemas.microsoft.com/office/drawing/2014/main" id="{FCBB9776-CCC5-434E-826B-6636B71F0400}"/>
              </a:ext>
            </a:extLst>
          </p:cNvPr>
          <p:cNvSpPr>
            <a:spLocks noGrp="1"/>
          </p:cNvSpPr>
          <p:nvPr>
            <p:ph type="body" sz="quarter" idx="13"/>
          </p:nvPr>
        </p:nvSpPr>
        <p:spPr>
          <a:xfrm>
            <a:off x="457200" y="1201510"/>
            <a:ext cx="8229600" cy="4954815"/>
          </a:xfrm>
        </p:spPr>
        <p:txBody>
          <a:bodyPr/>
          <a:lstStyle/>
          <a:p>
            <a:pPr marL="0" indent="0">
              <a:buNone/>
            </a:pPr>
            <a:r>
              <a:rPr lang="en-US" sz="2400" b="1" dirty="0">
                <a:latin typeface="Arial" panose="020B0604020202020204" pitchFamily="34" charset="0"/>
                <a:cs typeface="Arial" panose="020B0604020202020204" pitchFamily="34" charset="0"/>
              </a:rPr>
              <a:t>126.1 Prohibited exports, imports, and sales to or from certain countries.</a:t>
            </a:r>
          </a:p>
          <a:p>
            <a:pPr marL="0" indent="0">
              <a:buNone/>
            </a:pPr>
            <a:r>
              <a:rPr lang="en-US" sz="1800" dirty="0">
                <a:latin typeface="Arial" panose="020B0604020202020204" pitchFamily="34" charset="0"/>
                <a:cs typeface="Arial" panose="020B0604020202020204" pitchFamily="34" charset="0"/>
              </a:rPr>
              <a:t>(a) </a:t>
            </a:r>
            <a:r>
              <a:rPr lang="en-US" sz="1800" i="1" dirty="0">
                <a:latin typeface="Arial" panose="020B0604020202020204" pitchFamily="34" charset="0"/>
                <a:cs typeface="Arial" panose="020B0604020202020204" pitchFamily="34" charset="0"/>
              </a:rPr>
              <a:t>General.</a:t>
            </a:r>
            <a:r>
              <a:rPr lang="en-US" sz="1800" dirty="0">
                <a:latin typeface="Arial" panose="020B0604020202020204" pitchFamily="34" charset="0"/>
                <a:cs typeface="Arial" panose="020B0604020202020204" pitchFamily="34" charset="0"/>
              </a:rPr>
              <a:t> It is the policy of the United States to deny licenses and other approvals for exports and imports of defense articles and defense services, destined for or originating in certain countries. The exemptions provided in this subchapter, except §§123.17, 126.4(a)(1) or (3) and (b)(1), and 126.4(a)(2) or (b)(2) when the export is destined for Russia and in support of government space cooperation, and §126.6, or when the recipient is a U.S. government department or agency, do not apply with respect to defense articles or defense services originating in or for export to any proscribed countries, areas, or persons. (See §129.7 of this subchapter, which imposes restrictions on brokering activities similar to those in this section).</a:t>
            </a:r>
          </a:p>
          <a:p>
            <a:r>
              <a:rPr lang="en-US" sz="1800" b="1" u="sng" dirty="0">
                <a:latin typeface="Arial" panose="020B0604020202020204" pitchFamily="34" charset="0"/>
                <a:cs typeface="Arial" panose="020B0604020202020204" pitchFamily="34" charset="0"/>
              </a:rPr>
              <a:t>Conclusion:</a:t>
            </a:r>
            <a:r>
              <a:rPr lang="en-US" sz="1800" dirty="0">
                <a:latin typeface="Arial" panose="020B0604020202020204" pitchFamily="34" charset="0"/>
                <a:cs typeface="Arial" panose="020B0604020202020204" pitchFamily="34" charset="0"/>
              </a:rPr>
              <a:t>  (a) describes policy of denial for exports destined to certain countries but does not contain compliance requirement, so excluded from final table</a:t>
            </a:r>
            <a:endParaRPr lang="en-US" sz="1800" u="sng" dirty="0">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D4101A67-5D03-4526-A390-FE90D7BFF270}"/>
              </a:ext>
            </a:extLst>
          </p:cNvPr>
          <p:cNvSpPr>
            <a:spLocks noGrp="1"/>
          </p:cNvSpPr>
          <p:nvPr>
            <p:ph type="title"/>
          </p:nvPr>
        </p:nvSpPr>
        <p:spPr>
          <a:xfrm>
            <a:off x="457200" y="202980"/>
            <a:ext cx="7543800" cy="792162"/>
          </a:xfrm>
        </p:spPr>
        <p:txBody>
          <a:bodyPr/>
          <a:lstStyle/>
          <a:p>
            <a:r>
              <a:rPr lang="en-US" sz="3600" b="1" dirty="0">
                <a:latin typeface="Arial" panose="020B0604020202020204" pitchFamily="34" charset="0"/>
                <a:cs typeface="Arial" panose="020B0604020202020204" pitchFamily="34" charset="0"/>
              </a:rPr>
              <a:t>Review Process- Example</a:t>
            </a:r>
          </a:p>
        </p:txBody>
      </p:sp>
      <p:sp>
        <p:nvSpPr>
          <p:cNvPr id="5" name="Date Placeholder 4">
            <a:extLst>
              <a:ext uri="{FF2B5EF4-FFF2-40B4-BE49-F238E27FC236}">
                <a16:creationId xmlns:a16="http://schemas.microsoft.com/office/drawing/2014/main" id="{EB523EAE-3754-4E72-ABCA-EC2200F4F4F5}"/>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48179459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66</a:t>
            </a:fld>
            <a:endParaRPr lang="en-US" dirty="0"/>
          </a:p>
        </p:txBody>
      </p:sp>
      <p:sp>
        <p:nvSpPr>
          <p:cNvPr id="3" name="Text Placeholder 2"/>
          <p:cNvSpPr>
            <a:spLocks noGrp="1"/>
          </p:cNvSpPr>
          <p:nvPr>
            <p:ph type="body" sz="quarter" idx="13"/>
          </p:nvPr>
        </p:nvSpPr>
        <p:spPr>
          <a:xfrm>
            <a:off x="654690" y="1278320"/>
            <a:ext cx="8032110" cy="4878005"/>
          </a:xfrm>
        </p:spPr>
        <p:txBody>
          <a:bodyPr/>
          <a:lstStyle/>
          <a:p>
            <a:r>
              <a:rPr lang="en-US" sz="2000" dirty="0">
                <a:latin typeface="Arial" panose="020B0604020202020204" pitchFamily="34" charset="0"/>
                <a:cs typeface="Arial" panose="020B0604020202020204" pitchFamily="34" charset="0"/>
              </a:rPr>
              <a:t>Compiled table of compliance requirements with corresponding ITAR citations</a:t>
            </a:r>
          </a:p>
          <a:p>
            <a:r>
              <a:rPr lang="en-US" sz="2000" dirty="0">
                <a:latin typeface="Arial" panose="020B0604020202020204" pitchFamily="34" charset="0"/>
                <a:cs typeface="Arial" panose="020B0604020202020204" pitchFamily="34" charset="0"/>
              </a:rPr>
              <a:t>Included tags to aid in organization and searchability</a:t>
            </a:r>
          </a:p>
          <a:p>
            <a:pPr lvl="1"/>
            <a:r>
              <a:rPr lang="en-US" sz="2000" dirty="0">
                <a:latin typeface="Arial" panose="020B0604020202020204" pitchFamily="34" charset="0"/>
                <a:cs typeface="Arial" panose="020B0604020202020204" pitchFamily="34" charset="0"/>
              </a:rPr>
              <a:t>Tags allow users to reconfigure table according to their needs</a:t>
            </a:r>
          </a:p>
          <a:p>
            <a:pPr lvl="1"/>
            <a:r>
              <a:rPr lang="en-US" sz="2000" dirty="0">
                <a:latin typeface="Arial" panose="020B0604020202020204" pitchFamily="34" charset="0"/>
                <a:cs typeface="Arial" panose="020B0604020202020204" pitchFamily="34" charset="0"/>
              </a:rPr>
              <a:t>Tags = broad categories of compliance requirements</a:t>
            </a:r>
          </a:p>
          <a:p>
            <a:pPr lvl="2"/>
            <a:r>
              <a:rPr lang="en-US" sz="2000" dirty="0">
                <a:latin typeface="Arial" panose="020B0604020202020204" pitchFamily="34" charset="0"/>
                <a:cs typeface="Arial" panose="020B0604020202020204" pitchFamily="34" charset="0"/>
              </a:rPr>
              <a:t>Brokering, Contributions, Exemptions, Licensing, Recordkeeping, Registration, Reports, Violations </a:t>
            </a:r>
          </a:p>
          <a:p>
            <a:r>
              <a:rPr lang="en-US" sz="2000" dirty="0">
                <a:latin typeface="Arial" panose="020B0604020202020204" pitchFamily="34" charset="0"/>
                <a:cs typeface="Arial" panose="020B0604020202020204" pitchFamily="34" charset="0"/>
              </a:rPr>
              <a:t>Two organizational schemes</a:t>
            </a:r>
          </a:p>
          <a:p>
            <a:pPr lvl="1"/>
            <a:r>
              <a:rPr lang="en-US" sz="2000" dirty="0">
                <a:latin typeface="Arial" panose="020B0604020202020204" pitchFamily="34" charset="0"/>
                <a:cs typeface="Arial" panose="020B0604020202020204" pitchFamily="34" charset="0"/>
              </a:rPr>
              <a:t>Sequential organization: organization follows the ITAR</a:t>
            </a:r>
          </a:p>
          <a:p>
            <a:pPr lvl="1"/>
            <a:r>
              <a:rPr lang="en-US" sz="2000" dirty="0">
                <a:latin typeface="Arial" panose="020B0604020202020204" pitchFamily="34" charset="0"/>
                <a:cs typeface="Arial" panose="020B0604020202020204" pitchFamily="34" charset="0"/>
              </a:rPr>
              <a:t>Compliance category organization:  table sorted by tags</a:t>
            </a:r>
          </a:p>
          <a:p>
            <a:pPr lvl="1"/>
            <a:endParaRPr lang="en-US" sz="2000" dirty="0">
              <a:highlight>
                <a:srgbClr val="FFFF00"/>
              </a:highlight>
              <a:latin typeface="Arial" panose="020B0604020202020204" pitchFamily="34" charset="0"/>
              <a:cs typeface="Arial" panose="020B0604020202020204" pitchFamily="34" charset="0"/>
            </a:endParaRPr>
          </a:p>
          <a:p>
            <a:pPr lvl="1"/>
            <a:endParaRPr lang="en-US" sz="2000" dirty="0">
              <a:latin typeface="Arial" panose="020B0604020202020204" pitchFamily="34" charset="0"/>
              <a:cs typeface="Arial" panose="020B0604020202020204" pitchFamily="34" charset="0"/>
            </a:endParaRPr>
          </a:p>
          <a:p>
            <a:pPr lvl="1"/>
            <a:endParaRPr lang="en-US" sz="2000" dirty="0">
              <a:latin typeface="Arial" panose="020B0604020202020204" pitchFamily="34" charset="0"/>
              <a:cs typeface="Arial" panose="020B0604020202020204" pitchFamily="34" charset="0"/>
            </a:endParaRPr>
          </a:p>
          <a:p>
            <a:pPr marL="0" indent="0">
              <a:buNone/>
            </a:pPr>
            <a:endParaRPr lang="en-US" sz="1600"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a:xfrm>
            <a:off x="654690" y="136525"/>
            <a:ext cx="7494440" cy="926872"/>
          </a:xfrm>
        </p:spPr>
        <p:txBody>
          <a:bodyPr/>
          <a:lstStyle/>
          <a:p>
            <a:r>
              <a:rPr lang="en-US" sz="3600" b="1" dirty="0">
                <a:latin typeface="Arial" panose="020B0604020202020204" pitchFamily="34" charset="0"/>
                <a:cs typeface="Arial" panose="020B0604020202020204" pitchFamily="34" charset="0"/>
              </a:rPr>
              <a:t>Final Product</a:t>
            </a:r>
          </a:p>
        </p:txBody>
      </p:sp>
      <p:sp>
        <p:nvSpPr>
          <p:cNvPr id="5" name="Date Placeholder 4">
            <a:extLst>
              <a:ext uri="{FF2B5EF4-FFF2-40B4-BE49-F238E27FC236}">
                <a16:creationId xmlns:a16="http://schemas.microsoft.com/office/drawing/2014/main" id="{4E0D7154-7279-4FF6-BB77-60D104D946A1}"/>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33704052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6B9E22-2D47-4C6F-BEEB-10F47821F8EA}"/>
              </a:ext>
            </a:extLst>
          </p:cNvPr>
          <p:cNvSpPr>
            <a:spLocks noGrp="1"/>
          </p:cNvSpPr>
          <p:nvPr>
            <p:ph type="sldNum" sz="quarter" idx="12"/>
          </p:nvPr>
        </p:nvSpPr>
        <p:spPr/>
        <p:txBody>
          <a:bodyPr/>
          <a:lstStyle/>
          <a:p>
            <a:pPr>
              <a:defRPr/>
            </a:pPr>
            <a:fld id="{34D34C5A-D45E-48BA-816E-548CEC6ACD4B}" type="slidenum">
              <a:rPr lang="en-US" smtClean="0"/>
              <a:pPr>
                <a:defRPr/>
              </a:pPr>
              <a:t>67</a:t>
            </a:fld>
            <a:endParaRPr lang="en-US" dirty="0"/>
          </a:p>
        </p:txBody>
      </p:sp>
      <p:sp>
        <p:nvSpPr>
          <p:cNvPr id="3" name="Text Placeholder 2">
            <a:extLst>
              <a:ext uri="{FF2B5EF4-FFF2-40B4-BE49-F238E27FC236}">
                <a16:creationId xmlns:a16="http://schemas.microsoft.com/office/drawing/2014/main" id="{7AFD4EEC-53B5-4556-98D6-10B670146672}"/>
              </a:ext>
            </a:extLst>
          </p:cNvPr>
          <p:cNvSpPr>
            <a:spLocks noGrp="1"/>
          </p:cNvSpPr>
          <p:nvPr>
            <p:ph type="body" sz="quarter" idx="13"/>
          </p:nvPr>
        </p:nvSpPr>
        <p:spPr>
          <a:xfrm>
            <a:off x="457200" y="1316724"/>
            <a:ext cx="8229600" cy="4877435"/>
          </a:xfrm>
        </p:spPr>
        <p:txBody>
          <a:bodyPr/>
          <a:lstStyle/>
          <a:p>
            <a:r>
              <a:rPr lang="en-US" sz="2000" dirty="0">
                <a:latin typeface="Arial" panose="020B0604020202020204" pitchFamily="34" charset="0"/>
                <a:cs typeface="Arial" panose="020B0604020202020204" pitchFamily="34" charset="0"/>
              </a:rPr>
              <a:t>Organize requirements using “tags”</a:t>
            </a:r>
          </a:p>
          <a:p>
            <a:pPr lvl="1"/>
            <a:r>
              <a:rPr lang="en-US" sz="2000" b="1" dirty="0">
                <a:latin typeface="Arial" panose="020B0604020202020204" pitchFamily="34" charset="0"/>
                <a:cs typeface="Arial" panose="020B0604020202020204" pitchFamily="34" charset="0"/>
              </a:rPr>
              <a:t>Brokering</a:t>
            </a:r>
            <a:r>
              <a:rPr lang="en-US" sz="2000" dirty="0">
                <a:latin typeface="Arial" panose="020B0604020202020204" pitchFamily="34" charset="0"/>
                <a:cs typeface="Arial" panose="020B0604020202020204" pitchFamily="34" charset="0"/>
              </a:rPr>
              <a:t>: </a:t>
            </a:r>
            <a:r>
              <a:rPr lang="en-US" sz="2000" dirty="0">
                <a:latin typeface="Arial" panose="020B0604020202020204" pitchFamily="34" charset="0"/>
                <a:ea typeface="Times New Roman" panose="02020603050405020304" pitchFamily="18" charset="0"/>
                <a:cs typeface="Arial" panose="020B0604020202020204" pitchFamily="34" charset="0"/>
              </a:rPr>
              <a:t>Requirements for engaging in brokering activities</a:t>
            </a:r>
            <a:endParaRPr lang="en-US" sz="2000" dirty="0">
              <a:latin typeface="Arial" panose="020B0604020202020204" pitchFamily="34" charset="0"/>
              <a:cs typeface="Arial" panose="020B0604020202020204" pitchFamily="34" charset="0"/>
            </a:endParaRPr>
          </a:p>
          <a:p>
            <a:pPr lvl="1"/>
            <a:r>
              <a:rPr lang="en-US" sz="2000" b="1" dirty="0">
                <a:latin typeface="Arial" panose="020B0604020202020204" pitchFamily="34" charset="0"/>
                <a:cs typeface="Arial" panose="020B0604020202020204" pitchFamily="34" charset="0"/>
              </a:rPr>
              <a:t>Contributions</a:t>
            </a:r>
            <a:r>
              <a:rPr lang="en-US" sz="2000" dirty="0">
                <a:latin typeface="Arial" panose="020B0604020202020204" pitchFamily="34" charset="0"/>
                <a:cs typeface="Arial" panose="020B0604020202020204" pitchFamily="34" charset="0"/>
              </a:rPr>
              <a:t>: </a:t>
            </a:r>
            <a:r>
              <a:rPr lang="en-US" sz="2000" dirty="0">
                <a:latin typeface="Arial" panose="020B0604020202020204" pitchFamily="34" charset="0"/>
                <a:ea typeface="Calibri" panose="020F0502020204030204" pitchFamily="34" charset="0"/>
                <a:cs typeface="Arial" panose="020B0604020202020204" pitchFamily="34" charset="0"/>
              </a:rPr>
              <a:t>Requirements related to the payment of political contributions, fees and commissions</a:t>
            </a:r>
            <a:endParaRPr lang="en-US" sz="2000" dirty="0">
              <a:latin typeface="Arial" panose="020B0604020202020204" pitchFamily="34" charset="0"/>
              <a:cs typeface="Arial" panose="020B0604020202020204" pitchFamily="34" charset="0"/>
            </a:endParaRPr>
          </a:p>
          <a:p>
            <a:pPr lvl="1"/>
            <a:r>
              <a:rPr lang="en-US" sz="2000" b="1" dirty="0">
                <a:latin typeface="Arial" panose="020B0604020202020204" pitchFamily="34" charset="0"/>
                <a:cs typeface="Arial" panose="020B0604020202020204" pitchFamily="34" charset="0"/>
              </a:rPr>
              <a:t>Exemptions</a:t>
            </a:r>
            <a:r>
              <a:rPr lang="en-US" sz="2000" dirty="0">
                <a:latin typeface="Arial" panose="020B0604020202020204" pitchFamily="34" charset="0"/>
                <a:cs typeface="Arial" panose="020B0604020202020204" pitchFamily="34" charset="0"/>
              </a:rPr>
              <a:t>: </a:t>
            </a:r>
            <a:r>
              <a:rPr lang="en-US" sz="2000" dirty="0">
                <a:latin typeface="Arial" panose="020B0604020202020204" pitchFamily="34" charset="0"/>
                <a:ea typeface="Calibri" panose="020F0502020204030204" pitchFamily="34" charset="0"/>
                <a:cs typeface="Arial" panose="020B0604020202020204" pitchFamily="34" charset="0"/>
              </a:rPr>
              <a:t>Requirements necessary to use an exemption </a:t>
            </a:r>
            <a:endParaRPr lang="en-US" sz="2000" dirty="0">
              <a:latin typeface="Arial" panose="020B0604020202020204" pitchFamily="34" charset="0"/>
              <a:cs typeface="Arial" panose="020B0604020202020204" pitchFamily="34" charset="0"/>
            </a:endParaRPr>
          </a:p>
          <a:p>
            <a:pPr lvl="1"/>
            <a:r>
              <a:rPr lang="en-US" sz="2000" b="1" dirty="0">
                <a:latin typeface="Arial" panose="020B0604020202020204" pitchFamily="34" charset="0"/>
                <a:cs typeface="Arial" panose="020B0604020202020204" pitchFamily="34" charset="0"/>
              </a:rPr>
              <a:t>Licensing</a:t>
            </a:r>
            <a:r>
              <a:rPr lang="en-US" sz="2000" dirty="0">
                <a:latin typeface="Arial" panose="020B0604020202020204" pitchFamily="34" charset="0"/>
                <a:cs typeface="Arial" panose="020B0604020202020204" pitchFamily="34" charset="0"/>
              </a:rPr>
              <a:t>: Requirements associated with </a:t>
            </a:r>
            <a:r>
              <a:rPr lang="en-US" sz="2000" dirty="0">
                <a:latin typeface="Arial" panose="020B0604020202020204" pitchFamily="34" charset="0"/>
                <a:ea typeface="Calibri" panose="020F0502020204030204" pitchFamily="34" charset="0"/>
                <a:cs typeface="Arial" panose="020B0604020202020204" pitchFamily="34" charset="0"/>
              </a:rPr>
              <a:t>licenses or other approvals</a:t>
            </a:r>
            <a:endParaRPr lang="en-US" sz="2000" dirty="0">
              <a:latin typeface="Arial" panose="020B0604020202020204" pitchFamily="34" charset="0"/>
              <a:cs typeface="Arial" panose="020B0604020202020204" pitchFamily="34" charset="0"/>
            </a:endParaRPr>
          </a:p>
          <a:p>
            <a:pPr lvl="1"/>
            <a:r>
              <a:rPr lang="en-US" sz="2000" b="1" dirty="0">
                <a:latin typeface="Arial" panose="020B0604020202020204" pitchFamily="34" charset="0"/>
                <a:ea typeface="Times New Roman" panose="02020603050405020304" pitchFamily="18" charset="0"/>
                <a:cs typeface="Arial" panose="020B0604020202020204" pitchFamily="34" charset="0"/>
              </a:rPr>
              <a:t>Recordkeeping</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Calibri" panose="020F0502020204030204" pitchFamily="34" charset="0"/>
                <a:cs typeface="Arial" panose="020B0604020202020204" pitchFamily="34" charset="0"/>
              </a:rPr>
              <a:t>Requirements related to the creation and maintenance of records</a:t>
            </a:r>
            <a:endParaRPr lang="en-US" sz="2000" dirty="0">
              <a:latin typeface="Arial" panose="020B0604020202020204" pitchFamily="34" charset="0"/>
              <a:ea typeface="Times New Roman" panose="02020603050405020304" pitchFamily="18" charset="0"/>
              <a:cs typeface="Arial" panose="020B0604020202020204" pitchFamily="34" charset="0"/>
            </a:endParaRPr>
          </a:p>
          <a:p>
            <a:pPr lvl="1"/>
            <a:r>
              <a:rPr lang="en-US" sz="2000" b="1" dirty="0">
                <a:latin typeface="Arial" panose="020B0604020202020204" pitchFamily="34" charset="0"/>
                <a:ea typeface="Times New Roman" panose="02020603050405020304" pitchFamily="18" charset="0"/>
                <a:cs typeface="Arial" panose="020B0604020202020204" pitchFamily="34" charset="0"/>
              </a:rPr>
              <a:t>Registration</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Calibri" panose="020F0502020204030204" pitchFamily="34" charset="0"/>
                <a:cs typeface="Arial" panose="020B0604020202020204" pitchFamily="34" charset="0"/>
              </a:rPr>
              <a:t>Requirements related to registrations with DDTC</a:t>
            </a:r>
            <a:endParaRPr lang="en-US" sz="2000" dirty="0">
              <a:latin typeface="Arial" panose="020B0604020202020204" pitchFamily="34" charset="0"/>
              <a:ea typeface="Times New Roman" panose="02020603050405020304" pitchFamily="18" charset="0"/>
              <a:cs typeface="Arial" panose="020B0604020202020204" pitchFamily="34" charset="0"/>
            </a:endParaRPr>
          </a:p>
          <a:p>
            <a:pPr lvl="1"/>
            <a:r>
              <a:rPr lang="en-US" sz="2000" b="1" dirty="0">
                <a:latin typeface="Arial" panose="020B0604020202020204" pitchFamily="34" charset="0"/>
                <a:ea typeface="Times New Roman" panose="02020603050405020304" pitchFamily="18" charset="0"/>
                <a:cs typeface="Arial" panose="020B0604020202020204" pitchFamily="34" charset="0"/>
              </a:rPr>
              <a:t>Reporting</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Calibri" panose="020F0502020204030204" pitchFamily="34" charset="0"/>
                <a:cs typeface="Arial" panose="020B0604020202020204" pitchFamily="34" charset="0"/>
              </a:rPr>
              <a:t>Requirements to provide reports and/or notifications to DDTC</a:t>
            </a:r>
            <a:endParaRPr lang="en-US" sz="2000" dirty="0">
              <a:latin typeface="Arial" panose="020B0604020202020204" pitchFamily="34" charset="0"/>
              <a:ea typeface="Times New Roman" panose="02020603050405020304" pitchFamily="18" charset="0"/>
              <a:cs typeface="Arial" panose="020B0604020202020204" pitchFamily="34" charset="0"/>
            </a:endParaRPr>
          </a:p>
          <a:p>
            <a:pPr lvl="1"/>
            <a:r>
              <a:rPr lang="en-US" sz="2000" b="1" dirty="0">
                <a:latin typeface="Arial" panose="020B0604020202020204" pitchFamily="34" charset="0"/>
                <a:ea typeface="Times New Roman" panose="02020603050405020304" pitchFamily="18" charset="0"/>
                <a:cs typeface="Arial" panose="020B0604020202020204" pitchFamily="34" charset="0"/>
              </a:rPr>
              <a:t>Violations</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cs typeface="Arial" panose="020B0604020202020204" pitchFamily="34" charset="0"/>
              </a:rPr>
              <a:t>Requirements associated with known or suspected violations </a:t>
            </a:r>
          </a:p>
          <a:p>
            <a:pPr lvl="1"/>
            <a:endParaRPr lang="en-US" sz="2400" dirty="0">
              <a:latin typeface="Arial" panose="020B0604020202020204" pitchFamily="34" charset="0"/>
              <a:ea typeface="Times New Roman" panose="02020603050405020304" pitchFamily="18" charset="0"/>
              <a:cs typeface="Arial" panose="020B0604020202020204" pitchFamily="34" charset="0"/>
            </a:endParaRPr>
          </a:p>
          <a:p>
            <a:pPr lvl="1"/>
            <a:endParaRPr lang="en-US" dirty="0">
              <a:latin typeface="Arial" panose="020B0604020202020204" pitchFamily="34" charset="0"/>
              <a:ea typeface="Times New Roman" panose="02020603050405020304" pitchFamily="18" charset="0"/>
              <a:cs typeface="Arial" panose="020B0604020202020204" pitchFamily="34" charset="0"/>
            </a:endParaRPr>
          </a:p>
          <a:p>
            <a:pPr lvl="1"/>
            <a:endParaRPr lang="en-US" dirty="0">
              <a:latin typeface="Arial" panose="020B0604020202020204" pitchFamily="34" charset="0"/>
              <a:ea typeface="Times New Roman" panose="02020603050405020304" pitchFamily="18" charset="0"/>
              <a:cs typeface="Arial" panose="020B0604020202020204" pitchFamily="34" charset="0"/>
            </a:endParaRPr>
          </a:p>
          <a:p>
            <a:pPr lvl="1"/>
            <a:endParaRPr lang="en-US" dirty="0">
              <a:latin typeface="Arial" panose="020B0604020202020204" pitchFamily="34" charset="0"/>
              <a:ea typeface="Times New Roman" panose="02020603050405020304" pitchFamily="18" charset="0"/>
              <a:cs typeface="Arial" panose="020B0604020202020204" pitchFamily="34" charset="0"/>
            </a:endParaRPr>
          </a:p>
          <a:p>
            <a:pPr lvl="1"/>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F6DA12A3-17CB-4995-A2A9-9C6328020761}"/>
              </a:ext>
            </a:extLst>
          </p:cNvPr>
          <p:cNvSpPr>
            <a:spLocks noGrp="1"/>
          </p:cNvSpPr>
          <p:nvPr>
            <p:ph type="title"/>
          </p:nvPr>
        </p:nvSpPr>
        <p:spPr>
          <a:xfrm>
            <a:off x="0" y="274638"/>
            <a:ext cx="8412500" cy="792162"/>
          </a:xfrm>
        </p:spPr>
        <p:txBody>
          <a:bodyPr/>
          <a:lstStyle/>
          <a:p>
            <a:r>
              <a:rPr lang="en-US" sz="3200" b="1" dirty="0">
                <a:latin typeface="Arial" panose="020B0604020202020204" pitchFamily="34" charset="0"/>
                <a:cs typeface="Arial" panose="020B0604020202020204" pitchFamily="34" charset="0"/>
              </a:rPr>
              <a:t>Compliance Category Organization</a:t>
            </a:r>
          </a:p>
        </p:txBody>
      </p:sp>
      <p:sp>
        <p:nvSpPr>
          <p:cNvPr id="5" name="Date Placeholder 4">
            <a:extLst>
              <a:ext uri="{FF2B5EF4-FFF2-40B4-BE49-F238E27FC236}">
                <a16:creationId xmlns:a16="http://schemas.microsoft.com/office/drawing/2014/main" id="{EC07EB33-94A1-4C9F-8136-8F27D6A82AFB}"/>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60377785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68</a:t>
            </a:fld>
            <a:endParaRPr lang="en-US" dirty="0"/>
          </a:p>
        </p:txBody>
      </p:sp>
      <p:sp>
        <p:nvSpPr>
          <p:cNvPr id="4" name="Title 3"/>
          <p:cNvSpPr>
            <a:spLocks noGrp="1"/>
          </p:cNvSpPr>
          <p:nvPr>
            <p:ph type="title"/>
          </p:nvPr>
        </p:nvSpPr>
        <p:spPr>
          <a:xfrm>
            <a:off x="251436" y="393295"/>
            <a:ext cx="8171994" cy="544532"/>
          </a:xfrm>
        </p:spPr>
        <p:txBody>
          <a:bodyPr/>
          <a:lstStyle/>
          <a:p>
            <a:r>
              <a:rPr lang="en-US" sz="3600" b="1" dirty="0">
                <a:latin typeface="Arial" panose="020B0604020202020204" pitchFamily="34" charset="0"/>
                <a:cs typeface="Arial" panose="020B0604020202020204" pitchFamily="34" charset="0"/>
              </a:rPr>
              <a:t>Sequential Organization Example</a:t>
            </a:r>
          </a:p>
        </p:txBody>
      </p:sp>
      <p:graphicFrame>
        <p:nvGraphicFramePr>
          <p:cNvPr id="5" name="Table 4">
            <a:extLst>
              <a:ext uri="{FF2B5EF4-FFF2-40B4-BE49-F238E27FC236}">
                <a16:creationId xmlns:a16="http://schemas.microsoft.com/office/drawing/2014/main" id="{4F9756F6-353B-4139-B01F-7D635BA19B81}"/>
              </a:ext>
            </a:extLst>
          </p:cNvPr>
          <p:cNvGraphicFramePr>
            <a:graphicFrameLocks noGrp="1"/>
          </p:cNvGraphicFramePr>
          <p:nvPr>
            <p:extLst>
              <p:ext uri="{D42A27DB-BD31-4B8C-83A1-F6EECF244321}">
                <p14:modId xmlns:p14="http://schemas.microsoft.com/office/powerpoint/2010/main" val="738060994"/>
              </p:ext>
            </p:extLst>
          </p:nvPr>
        </p:nvGraphicFramePr>
        <p:xfrm>
          <a:off x="457200" y="1635146"/>
          <a:ext cx="8086952" cy="4710246"/>
        </p:xfrm>
        <a:graphic>
          <a:graphicData uri="http://schemas.openxmlformats.org/drawingml/2006/table">
            <a:tbl>
              <a:tblPr firstRow="1" firstCol="1" bandRow="1">
                <a:tableStyleId>{5C22544A-7EE6-4342-B048-85BDC9FD1C3A}</a:tableStyleId>
              </a:tblPr>
              <a:tblGrid>
                <a:gridCol w="4546666">
                  <a:extLst>
                    <a:ext uri="{9D8B030D-6E8A-4147-A177-3AD203B41FA5}">
                      <a16:colId xmlns:a16="http://schemas.microsoft.com/office/drawing/2014/main" val="2080111565"/>
                    </a:ext>
                  </a:extLst>
                </a:gridCol>
                <a:gridCol w="1401738">
                  <a:extLst>
                    <a:ext uri="{9D8B030D-6E8A-4147-A177-3AD203B41FA5}">
                      <a16:colId xmlns:a16="http://schemas.microsoft.com/office/drawing/2014/main" val="4156874278"/>
                    </a:ext>
                  </a:extLst>
                </a:gridCol>
                <a:gridCol w="2138548">
                  <a:extLst>
                    <a:ext uri="{9D8B030D-6E8A-4147-A177-3AD203B41FA5}">
                      <a16:colId xmlns:a16="http://schemas.microsoft.com/office/drawing/2014/main" val="513067533"/>
                    </a:ext>
                  </a:extLst>
                </a:gridCol>
              </a:tblGrid>
              <a:tr h="221370">
                <a:tc>
                  <a:txBody>
                    <a:bodyPr/>
                    <a:lstStyle/>
                    <a:p>
                      <a:pPr marL="0" marR="0" algn="ctr">
                        <a:lnSpc>
                          <a:spcPct val="107000"/>
                        </a:lnSpc>
                        <a:spcBef>
                          <a:spcPts val="0"/>
                        </a:spcBef>
                        <a:spcAft>
                          <a:spcPts val="0"/>
                        </a:spcAft>
                      </a:pPr>
                      <a:r>
                        <a:rPr lang="en-US" sz="1100" u="sng">
                          <a:effectLst/>
                          <a:latin typeface="Arial" panose="020B0604020202020204" pitchFamily="34" charset="0"/>
                          <a:cs typeface="Arial" panose="020B0604020202020204" pitchFamily="34" charset="0"/>
                        </a:rPr>
                        <a:t>Compliance Requirement</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u="sng">
                          <a:effectLst/>
                          <a:latin typeface="Arial" panose="020B0604020202020204" pitchFamily="34" charset="0"/>
                          <a:cs typeface="Arial" panose="020B0604020202020204" pitchFamily="34" charset="0"/>
                        </a:rPr>
                        <a:t>Citation</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u="sng">
                          <a:effectLst/>
                          <a:latin typeface="Arial" panose="020B0604020202020204" pitchFamily="34" charset="0"/>
                          <a:cs typeface="Arial" panose="020B0604020202020204" pitchFamily="34" charset="0"/>
                        </a:rPr>
                        <a:t>Tag(s)</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24485032"/>
                  </a:ext>
                </a:extLst>
              </a:tr>
              <a:tr h="221370">
                <a:tc>
                  <a:txBody>
                    <a:bodyPr/>
                    <a:lstStyle/>
                    <a:p>
                      <a:pPr marL="0" marR="0">
                        <a:lnSpc>
                          <a:spcPct val="107000"/>
                        </a:lnSpc>
                        <a:spcBef>
                          <a:spcPts val="0"/>
                        </a:spcBef>
                        <a:spcAft>
                          <a:spcPts val="0"/>
                        </a:spcAft>
                      </a:pPr>
                      <a:r>
                        <a:rPr lang="en-US" sz="1100">
                          <a:effectLst/>
                          <a:latin typeface="Arial" panose="020B0604020202020204" pitchFamily="34" charset="0"/>
                          <a:cs typeface="Arial" panose="020B0604020202020204" pitchFamily="34" charset="0"/>
                        </a:rPr>
                        <a:t>Requirement to Register</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122.1</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Registration</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5893339"/>
                  </a:ext>
                </a:extLst>
              </a:tr>
              <a:tr h="221370">
                <a:tc>
                  <a:txBody>
                    <a:bodyPr/>
                    <a:lstStyle/>
                    <a:p>
                      <a:pPr marL="215900" marR="0">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Requirements for registration submission</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122.2(a)</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Registration</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85020574"/>
                  </a:ext>
                </a:extLst>
              </a:tr>
              <a:tr h="221370">
                <a:tc>
                  <a:txBody>
                    <a:bodyPr/>
                    <a:lstStyle/>
                    <a:p>
                      <a:pPr marL="215900" marR="0">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Requirements for registration fees</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122.3(a)</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Registration</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69496592"/>
                  </a:ext>
                </a:extLst>
              </a:tr>
              <a:tr h="221370">
                <a:tc>
                  <a:txBody>
                    <a:bodyPr/>
                    <a:lstStyle/>
                    <a:p>
                      <a:pPr marL="215900" marR="0">
                        <a:lnSpc>
                          <a:spcPct val="107000"/>
                        </a:lnSpc>
                        <a:spcBef>
                          <a:spcPts val="0"/>
                        </a:spcBef>
                        <a:spcAft>
                          <a:spcPts val="0"/>
                        </a:spcAft>
                      </a:pPr>
                      <a:r>
                        <a:rPr lang="en-US" sz="1100">
                          <a:effectLst/>
                          <a:latin typeface="Arial" panose="020B0604020202020204" pitchFamily="34" charset="0"/>
                          <a:cs typeface="Arial" panose="020B0604020202020204" pitchFamily="34" charset="0"/>
                        </a:rPr>
                        <a:t>Requirement to renew registration</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122.3(b)</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Registration</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63749468"/>
                  </a:ext>
                </a:extLst>
              </a:tr>
              <a:tr h="452986">
                <a:tc>
                  <a:txBody>
                    <a:bodyPr/>
                    <a:lstStyle/>
                    <a:p>
                      <a:pPr marL="0" marR="0">
                        <a:lnSpc>
                          <a:spcPct val="107000"/>
                        </a:lnSpc>
                        <a:spcBef>
                          <a:spcPts val="0"/>
                        </a:spcBef>
                        <a:spcAft>
                          <a:spcPts val="0"/>
                        </a:spcAft>
                      </a:pPr>
                      <a:r>
                        <a:rPr lang="en-US" sz="1100">
                          <a:effectLst/>
                          <a:latin typeface="Arial" panose="020B0604020202020204" pitchFamily="34" charset="0"/>
                          <a:cs typeface="Arial" panose="020B0604020202020204" pitchFamily="34" charset="0"/>
                        </a:rPr>
                        <a:t>Requirement to Notify DDTC of Changes to Registration Submission</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122.4</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Reporting</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07495484"/>
                  </a:ext>
                </a:extLst>
              </a:tr>
              <a:tr h="452986">
                <a:tc>
                  <a:txBody>
                    <a:bodyPr/>
                    <a:lstStyle/>
                    <a:p>
                      <a:pPr marL="215900" marR="0">
                        <a:lnSpc>
                          <a:spcPct val="107000"/>
                        </a:lnSpc>
                        <a:spcBef>
                          <a:spcPts val="0"/>
                        </a:spcBef>
                        <a:spcAft>
                          <a:spcPts val="0"/>
                        </a:spcAft>
                      </a:pPr>
                      <a:r>
                        <a:rPr lang="en-US" sz="1100">
                          <a:effectLst/>
                          <a:latin typeface="Arial" panose="020B0604020202020204" pitchFamily="34" charset="0"/>
                          <a:cs typeface="Arial" panose="020B0604020202020204" pitchFamily="34" charset="0"/>
                        </a:rPr>
                        <a:t>Required written notification within 5 days of certain events</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122.4(a)</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Reporting</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82408885"/>
                  </a:ext>
                </a:extLst>
              </a:tr>
              <a:tr h="452986">
                <a:tc>
                  <a:txBody>
                    <a:bodyPr/>
                    <a:lstStyle/>
                    <a:p>
                      <a:pPr marL="215900" marR="0">
                        <a:lnSpc>
                          <a:spcPct val="107000"/>
                        </a:lnSpc>
                        <a:spcBef>
                          <a:spcPts val="0"/>
                        </a:spcBef>
                        <a:spcAft>
                          <a:spcPts val="0"/>
                        </a:spcAft>
                      </a:pPr>
                      <a:r>
                        <a:rPr lang="en-US" sz="1100">
                          <a:effectLst/>
                          <a:latin typeface="Arial" panose="020B0604020202020204" pitchFamily="34" charset="0"/>
                          <a:cs typeface="Arial" panose="020B0604020202020204" pitchFamily="34" charset="0"/>
                        </a:rPr>
                        <a:t>Required written notification 60 days in advance of certain events</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122.4(b)</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Reporting</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70817231"/>
                  </a:ext>
                </a:extLst>
              </a:tr>
              <a:tr h="452986">
                <a:tc>
                  <a:txBody>
                    <a:bodyPr/>
                    <a:lstStyle/>
                    <a:p>
                      <a:pPr marL="215900" marR="0">
                        <a:lnSpc>
                          <a:spcPct val="107000"/>
                        </a:lnSpc>
                        <a:spcBef>
                          <a:spcPts val="0"/>
                        </a:spcBef>
                        <a:spcAft>
                          <a:spcPts val="0"/>
                        </a:spcAft>
                      </a:pPr>
                      <a:r>
                        <a:rPr lang="en-US" sz="1100">
                          <a:effectLst/>
                          <a:latin typeface="Arial" panose="020B0604020202020204" pitchFamily="34" charset="0"/>
                          <a:cs typeface="Arial" panose="020B0604020202020204" pitchFamily="34" charset="0"/>
                        </a:rPr>
                        <a:t>Required notification for a new entity formed as a result of a merger or acquisition </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122.4(c)</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Reporting</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91852808"/>
                  </a:ext>
                </a:extLst>
              </a:tr>
              <a:tr h="452986">
                <a:tc>
                  <a:txBody>
                    <a:bodyPr/>
                    <a:lstStyle/>
                    <a:p>
                      <a:pPr marL="215900" marR="0">
                        <a:lnSpc>
                          <a:spcPct val="107000"/>
                        </a:lnSpc>
                        <a:spcBef>
                          <a:spcPts val="0"/>
                        </a:spcBef>
                        <a:spcAft>
                          <a:spcPts val="0"/>
                        </a:spcAft>
                      </a:pPr>
                      <a:r>
                        <a:rPr lang="en-US" sz="1100">
                          <a:effectLst/>
                          <a:latin typeface="Arial" panose="020B0604020202020204" pitchFamily="34" charset="0"/>
                          <a:cs typeface="Arial" panose="020B0604020202020204" pitchFamily="34" charset="0"/>
                        </a:rPr>
                        <a:t>Requirement to notify for any amendment making substantive changes</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122.4(d)</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Reporting</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18419305"/>
                  </a:ext>
                </a:extLst>
              </a:tr>
              <a:tr h="221370">
                <a:tc>
                  <a:txBody>
                    <a:bodyPr/>
                    <a:lstStyle/>
                    <a:p>
                      <a:pPr marL="0" marR="0">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Recordkeeping Requirements for Registrant</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122.5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Recordkeeping</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31299692"/>
                  </a:ext>
                </a:extLst>
              </a:tr>
              <a:tr h="221370">
                <a:tc>
                  <a:txBody>
                    <a:bodyPr/>
                    <a:lstStyle/>
                    <a:p>
                      <a:pPr marL="215900" marR="0">
                        <a:lnSpc>
                          <a:spcPct val="107000"/>
                        </a:lnSpc>
                        <a:spcBef>
                          <a:spcPts val="0"/>
                        </a:spcBef>
                        <a:spcAft>
                          <a:spcPts val="0"/>
                        </a:spcAft>
                      </a:pPr>
                      <a:r>
                        <a:rPr lang="en-US" sz="1100">
                          <a:effectLst/>
                          <a:latin typeface="Arial" panose="020B0604020202020204" pitchFamily="34" charset="0"/>
                          <a:cs typeface="Arial" panose="020B0604020202020204" pitchFamily="34" charset="0"/>
                        </a:rPr>
                        <a:t>Required records to be maintained </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122.5(a)</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Recordkeeping</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78008401"/>
                  </a:ext>
                </a:extLst>
              </a:tr>
              <a:tr h="221370">
                <a:tc>
                  <a:txBody>
                    <a:bodyPr/>
                    <a:lstStyle/>
                    <a:p>
                      <a:pPr marL="215900" marR="0">
                        <a:lnSpc>
                          <a:spcPct val="107000"/>
                        </a:lnSpc>
                        <a:spcBef>
                          <a:spcPts val="0"/>
                        </a:spcBef>
                        <a:spcAft>
                          <a:spcPts val="0"/>
                        </a:spcAft>
                      </a:pPr>
                      <a:r>
                        <a:rPr lang="en-US" sz="1100">
                          <a:effectLst/>
                          <a:latin typeface="Arial" panose="020B0604020202020204" pitchFamily="34" charset="0"/>
                          <a:cs typeface="Arial" panose="020B0604020202020204" pitchFamily="34" charset="0"/>
                        </a:rPr>
                        <a:t>Required format for records  </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122.5(a)</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Recordkeeping</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29123937"/>
                  </a:ext>
                </a:extLst>
              </a:tr>
              <a:tr h="221370">
                <a:tc>
                  <a:txBody>
                    <a:bodyPr/>
                    <a:lstStyle/>
                    <a:p>
                      <a:pPr marL="215900" marR="0">
                        <a:lnSpc>
                          <a:spcPct val="107000"/>
                        </a:lnSpc>
                        <a:spcBef>
                          <a:spcPts val="0"/>
                        </a:spcBef>
                        <a:spcAft>
                          <a:spcPts val="0"/>
                        </a:spcAft>
                      </a:pPr>
                      <a:r>
                        <a:rPr lang="en-US" sz="1100">
                          <a:effectLst/>
                          <a:latin typeface="Arial" panose="020B0604020202020204" pitchFamily="34" charset="0"/>
                          <a:cs typeface="Arial" panose="020B0604020202020204" pitchFamily="34" charset="0"/>
                        </a:rPr>
                        <a:t>Required retention period for records   </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122.5(a)</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Recordkeeping</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7004074"/>
                  </a:ext>
                </a:extLst>
              </a:tr>
              <a:tr h="452986">
                <a:tc>
                  <a:txBody>
                    <a:bodyPr/>
                    <a:lstStyle/>
                    <a:p>
                      <a:pPr marL="215900" marR="0">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Requirements for records to be available to U.S. government</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latin typeface="Arial" panose="020B0604020202020204" pitchFamily="34" charset="0"/>
                          <a:cs typeface="Arial" panose="020B0604020202020204" pitchFamily="34" charset="0"/>
                        </a:rPr>
                        <a:t>122.(b)</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latin typeface="Arial" panose="020B0604020202020204" pitchFamily="34" charset="0"/>
                          <a:cs typeface="Arial" panose="020B0604020202020204" pitchFamily="34" charset="0"/>
                        </a:rPr>
                        <a:t>Recordkeeping</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20204559"/>
                  </a:ext>
                </a:extLst>
              </a:tr>
            </a:tbl>
          </a:graphicData>
        </a:graphic>
      </p:graphicFrame>
      <p:sp>
        <p:nvSpPr>
          <p:cNvPr id="7" name="TextBox 6">
            <a:extLst>
              <a:ext uri="{FF2B5EF4-FFF2-40B4-BE49-F238E27FC236}">
                <a16:creationId xmlns:a16="http://schemas.microsoft.com/office/drawing/2014/main" id="{CAC38D10-7DDF-4976-94F6-264B5AE7DD7D}"/>
              </a:ext>
            </a:extLst>
          </p:cNvPr>
          <p:cNvSpPr txBox="1"/>
          <p:nvPr/>
        </p:nvSpPr>
        <p:spPr>
          <a:xfrm>
            <a:off x="28803" y="1241368"/>
            <a:ext cx="9086393" cy="738664"/>
          </a:xfrm>
          <a:prstGeom prst="rect">
            <a:avLst/>
          </a:prstGeom>
          <a:noFill/>
        </p:spPr>
        <p:txBody>
          <a:bodyPr wrap="square" rtlCol="0">
            <a:spAutoFit/>
          </a:bodyPr>
          <a:lstStyle/>
          <a:p>
            <a:pPr algn="ctr"/>
            <a:r>
              <a:rPr lang="en-US" altLang="en-US" sz="1800" dirty="0">
                <a:latin typeface="Arial" panose="020B0604020202020204" pitchFamily="34" charset="0"/>
                <a:ea typeface="Calibri" panose="020F0502020204030204" pitchFamily="34" charset="0"/>
                <a:cs typeface="Arial" panose="020B0604020202020204" pitchFamily="34" charset="0"/>
              </a:rPr>
              <a:t>ITAR Section 122: Registration, Mergers &amp; Acquisitions, Recordkeeping</a:t>
            </a:r>
            <a:endParaRPr lang="en-US" altLang="en-US" sz="1800"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3" name="Date Placeholder 2">
            <a:extLst>
              <a:ext uri="{FF2B5EF4-FFF2-40B4-BE49-F238E27FC236}">
                <a16:creationId xmlns:a16="http://schemas.microsoft.com/office/drawing/2014/main" id="{52C541AA-D3B3-408C-B7C8-88003B5BA234}"/>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017623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1C5725A-39B1-4911-B5B5-E8DE596D9DA8}"/>
              </a:ext>
            </a:extLst>
          </p:cNvPr>
          <p:cNvSpPr>
            <a:spLocks noGrp="1"/>
          </p:cNvSpPr>
          <p:nvPr>
            <p:ph type="sldNum" sz="quarter" idx="12"/>
          </p:nvPr>
        </p:nvSpPr>
        <p:spPr/>
        <p:txBody>
          <a:bodyPr/>
          <a:lstStyle/>
          <a:p>
            <a:pPr>
              <a:defRPr/>
            </a:pPr>
            <a:fld id="{34D34C5A-D45E-48BA-816E-548CEC6ACD4B}" type="slidenum">
              <a:rPr lang="en-US" smtClean="0"/>
              <a:pPr>
                <a:defRPr/>
              </a:pPr>
              <a:t>69</a:t>
            </a:fld>
            <a:endParaRPr lang="en-US" dirty="0"/>
          </a:p>
        </p:txBody>
      </p:sp>
      <p:sp>
        <p:nvSpPr>
          <p:cNvPr id="3" name="Text Placeholder 2">
            <a:extLst>
              <a:ext uri="{FF2B5EF4-FFF2-40B4-BE49-F238E27FC236}">
                <a16:creationId xmlns:a16="http://schemas.microsoft.com/office/drawing/2014/main" id="{6350FCFE-5EA6-421E-AF89-33783C11A10E}"/>
              </a:ext>
            </a:extLst>
          </p:cNvPr>
          <p:cNvSpPr>
            <a:spLocks noGrp="1"/>
          </p:cNvSpPr>
          <p:nvPr>
            <p:ph type="body" sz="quarter" idx="13"/>
          </p:nvPr>
        </p:nvSpPr>
        <p:spPr>
          <a:xfrm>
            <a:off x="460706" y="1316725"/>
            <a:ext cx="8229600" cy="4570412"/>
          </a:xfrm>
        </p:spPr>
        <p:txBody>
          <a:bodyPr/>
          <a:lstStyle/>
          <a:p>
            <a:pPr marL="0" indent="0" algn="ctr">
              <a:buNone/>
            </a:pPr>
            <a:r>
              <a:rPr lang="en-US" sz="1800" dirty="0">
                <a:latin typeface="Arial" panose="020B0604020202020204" pitchFamily="34" charset="0"/>
                <a:cs typeface="Arial" panose="020B0604020202020204" pitchFamily="34" charset="0"/>
              </a:rPr>
              <a:t>ITAR sections sorted by “Registration” </a:t>
            </a:r>
          </a:p>
          <a:p>
            <a:pPr marL="0" indent="0">
              <a:buNone/>
            </a:pPr>
            <a:endParaRPr lang="en-US" dirty="0">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1BC500E7-1F7E-4039-88E2-2002F62F8502}"/>
              </a:ext>
            </a:extLst>
          </p:cNvPr>
          <p:cNvSpPr>
            <a:spLocks noGrp="1"/>
          </p:cNvSpPr>
          <p:nvPr>
            <p:ph type="title"/>
          </p:nvPr>
        </p:nvSpPr>
        <p:spPr>
          <a:xfrm>
            <a:off x="232235" y="53999"/>
            <a:ext cx="7924081" cy="1026580"/>
          </a:xfrm>
        </p:spPr>
        <p:txBody>
          <a:bodyPr/>
          <a:lstStyle/>
          <a:p>
            <a:r>
              <a:rPr lang="en-US" sz="3600" b="1" dirty="0">
                <a:latin typeface="Arial" panose="020B0604020202020204" pitchFamily="34" charset="0"/>
                <a:cs typeface="Arial" panose="020B0604020202020204" pitchFamily="34" charset="0"/>
              </a:rPr>
              <a:t>Compliance Category Organization Example</a:t>
            </a:r>
          </a:p>
        </p:txBody>
      </p:sp>
      <p:graphicFrame>
        <p:nvGraphicFramePr>
          <p:cNvPr id="5" name="Table 4">
            <a:extLst>
              <a:ext uri="{FF2B5EF4-FFF2-40B4-BE49-F238E27FC236}">
                <a16:creationId xmlns:a16="http://schemas.microsoft.com/office/drawing/2014/main" id="{7F542BF5-A745-4828-868E-13836F5952F6}"/>
              </a:ext>
            </a:extLst>
          </p:cNvPr>
          <p:cNvGraphicFramePr>
            <a:graphicFrameLocks noGrp="1"/>
          </p:cNvGraphicFramePr>
          <p:nvPr/>
        </p:nvGraphicFramePr>
        <p:xfrm>
          <a:off x="323762" y="1841802"/>
          <a:ext cx="8496476" cy="4186145"/>
        </p:xfrm>
        <a:graphic>
          <a:graphicData uri="http://schemas.openxmlformats.org/drawingml/2006/table">
            <a:tbl>
              <a:tblPr firstRow="1" firstCol="1" bandRow="1">
                <a:tableStyleId>{5C22544A-7EE6-4342-B048-85BDC9FD1C3A}</a:tableStyleId>
              </a:tblPr>
              <a:tblGrid>
                <a:gridCol w="4476363">
                  <a:extLst>
                    <a:ext uri="{9D8B030D-6E8A-4147-A177-3AD203B41FA5}">
                      <a16:colId xmlns:a16="http://schemas.microsoft.com/office/drawing/2014/main" val="2025452489"/>
                    </a:ext>
                  </a:extLst>
                </a:gridCol>
                <a:gridCol w="2239777">
                  <a:extLst>
                    <a:ext uri="{9D8B030D-6E8A-4147-A177-3AD203B41FA5}">
                      <a16:colId xmlns:a16="http://schemas.microsoft.com/office/drawing/2014/main" val="675490018"/>
                    </a:ext>
                  </a:extLst>
                </a:gridCol>
                <a:gridCol w="1780336">
                  <a:extLst>
                    <a:ext uri="{9D8B030D-6E8A-4147-A177-3AD203B41FA5}">
                      <a16:colId xmlns:a16="http://schemas.microsoft.com/office/drawing/2014/main" val="4055216340"/>
                    </a:ext>
                  </a:extLst>
                </a:gridCol>
              </a:tblGrid>
              <a:tr h="224372">
                <a:tc>
                  <a:txBody>
                    <a:bodyPr/>
                    <a:lstStyle/>
                    <a:p>
                      <a:pPr marL="0" marR="0" algn="ctr">
                        <a:lnSpc>
                          <a:spcPct val="107000"/>
                        </a:lnSpc>
                        <a:spcBef>
                          <a:spcPts val="0"/>
                        </a:spcBef>
                        <a:spcAft>
                          <a:spcPts val="0"/>
                        </a:spcAft>
                      </a:pPr>
                      <a:r>
                        <a:rPr lang="en-US" sz="1100" u="sng">
                          <a:effectLst/>
                        </a:rPr>
                        <a:t>Compliance Requirement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u="sng">
                          <a:effectLst/>
                        </a:rPr>
                        <a:t>Citation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u="sng">
                          <a:effectLst/>
                        </a:rPr>
                        <a:t>Tag(s)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579325370"/>
                  </a:ext>
                </a:extLst>
              </a:tr>
              <a:tr h="261074">
                <a:tc>
                  <a:txBody>
                    <a:bodyPr/>
                    <a:lstStyle/>
                    <a:p>
                      <a:pPr marL="0" marR="0" algn="l">
                        <a:lnSpc>
                          <a:spcPct val="107000"/>
                        </a:lnSpc>
                        <a:spcBef>
                          <a:spcPts val="0"/>
                        </a:spcBef>
                        <a:spcAft>
                          <a:spcPts val="0"/>
                        </a:spcAft>
                      </a:pPr>
                      <a:r>
                        <a:rPr lang="en-US" sz="1100">
                          <a:effectLst/>
                        </a:rPr>
                        <a:t>PART 122—REGISTRATION OF MANUFACTURERS AND EXPORTERS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122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3473410568"/>
                  </a:ext>
                </a:extLst>
              </a:tr>
              <a:tr h="224372">
                <a:tc>
                  <a:txBody>
                    <a:bodyPr/>
                    <a:lstStyle/>
                    <a:p>
                      <a:pPr marL="0" marR="0" algn="l">
                        <a:lnSpc>
                          <a:spcPct val="107000"/>
                        </a:lnSpc>
                        <a:spcBef>
                          <a:spcPts val="0"/>
                        </a:spcBef>
                        <a:spcAft>
                          <a:spcPts val="0"/>
                        </a:spcAft>
                      </a:pPr>
                      <a:r>
                        <a:rPr lang="en-US" sz="1100">
                          <a:effectLst/>
                        </a:rPr>
                        <a:t>Requirement to Register with DDTC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nchor="ctr"/>
                </a:tc>
                <a:tc>
                  <a:txBody>
                    <a:bodyPr/>
                    <a:lstStyle/>
                    <a:p>
                      <a:pPr marL="0" marR="0" algn="ctr">
                        <a:lnSpc>
                          <a:spcPct val="107000"/>
                        </a:lnSpc>
                        <a:spcBef>
                          <a:spcPts val="0"/>
                        </a:spcBef>
                        <a:spcAft>
                          <a:spcPts val="0"/>
                        </a:spcAft>
                      </a:pPr>
                      <a:r>
                        <a:rPr lang="en-US" sz="1100">
                          <a:effectLst/>
                        </a:rPr>
                        <a:t>122.1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4179880240"/>
                  </a:ext>
                </a:extLst>
              </a:tr>
              <a:tr h="211906">
                <a:tc>
                  <a:txBody>
                    <a:bodyPr/>
                    <a:lstStyle/>
                    <a:p>
                      <a:pPr marL="0" marR="0" algn="l">
                        <a:lnSpc>
                          <a:spcPct val="107000"/>
                        </a:lnSpc>
                        <a:spcBef>
                          <a:spcPts val="0"/>
                        </a:spcBef>
                        <a:spcAft>
                          <a:spcPts val="0"/>
                        </a:spcAft>
                      </a:pPr>
                      <a:r>
                        <a:rPr lang="en-US" sz="1100">
                          <a:effectLst/>
                        </a:rPr>
                        <a:t>Requirements for registration submission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tc>
                <a:tc>
                  <a:txBody>
                    <a:bodyPr/>
                    <a:lstStyle/>
                    <a:p>
                      <a:pPr marL="0" marR="0" algn="ctr">
                        <a:lnSpc>
                          <a:spcPct val="107000"/>
                        </a:lnSpc>
                        <a:spcBef>
                          <a:spcPts val="0"/>
                        </a:spcBef>
                        <a:spcAft>
                          <a:spcPts val="0"/>
                        </a:spcAft>
                      </a:pPr>
                      <a:r>
                        <a:rPr lang="en-US" sz="1100">
                          <a:effectLst/>
                        </a:rPr>
                        <a:t>122.2(a)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4152708945"/>
                  </a:ext>
                </a:extLst>
              </a:tr>
              <a:tr h="224372">
                <a:tc>
                  <a:txBody>
                    <a:bodyPr/>
                    <a:lstStyle/>
                    <a:p>
                      <a:pPr marL="0" marR="0" algn="l">
                        <a:lnSpc>
                          <a:spcPct val="107000"/>
                        </a:lnSpc>
                        <a:spcBef>
                          <a:spcPts val="0"/>
                        </a:spcBef>
                        <a:spcAft>
                          <a:spcPts val="0"/>
                        </a:spcAft>
                      </a:pPr>
                      <a:r>
                        <a:rPr lang="en-US" sz="1100">
                          <a:effectLst/>
                        </a:rPr>
                        <a:t>Requirements for annual registration and fees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tc>
                <a:tc>
                  <a:txBody>
                    <a:bodyPr/>
                    <a:lstStyle/>
                    <a:p>
                      <a:pPr marL="0" marR="0" algn="ctr">
                        <a:lnSpc>
                          <a:spcPct val="107000"/>
                        </a:lnSpc>
                        <a:spcBef>
                          <a:spcPts val="0"/>
                        </a:spcBef>
                        <a:spcAft>
                          <a:spcPts val="0"/>
                        </a:spcAft>
                      </a:pPr>
                      <a:r>
                        <a:rPr lang="en-US" sz="1100">
                          <a:effectLst/>
                        </a:rPr>
                        <a:t>122.3(a)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2486384484"/>
                  </a:ext>
                </a:extLst>
              </a:tr>
              <a:tr h="211906">
                <a:tc>
                  <a:txBody>
                    <a:bodyPr/>
                    <a:lstStyle/>
                    <a:p>
                      <a:pPr marL="0" marR="0" algn="l">
                        <a:lnSpc>
                          <a:spcPct val="107000"/>
                        </a:lnSpc>
                        <a:spcBef>
                          <a:spcPts val="0"/>
                        </a:spcBef>
                        <a:spcAft>
                          <a:spcPts val="0"/>
                        </a:spcAft>
                      </a:pPr>
                      <a:r>
                        <a:rPr lang="en-US" sz="1100">
                          <a:effectLst/>
                        </a:rPr>
                        <a:t>Requirement to renew 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tc>
                <a:tc>
                  <a:txBody>
                    <a:bodyPr/>
                    <a:lstStyle/>
                    <a:p>
                      <a:pPr marL="0" marR="0" algn="ctr">
                        <a:lnSpc>
                          <a:spcPct val="107000"/>
                        </a:lnSpc>
                        <a:spcBef>
                          <a:spcPts val="0"/>
                        </a:spcBef>
                        <a:spcAft>
                          <a:spcPts val="0"/>
                        </a:spcAft>
                      </a:pPr>
                      <a:r>
                        <a:rPr lang="en-US" sz="1100">
                          <a:effectLst/>
                        </a:rPr>
                        <a:t>122.3(b)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1605558046"/>
                  </a:ext>
                </a:extLst>
              </a:tr>
              <a:tr h="224372">
                <a:tc>
                  <a:txBody>
                    <a:bodyPr/>
                    <a:lstStyle/>
                    <a:p>
                      <a:pPr marL="0" marR="0" algn="l">
                        <a:lnSpc>
                          <a:spcPct val="107000"/>
                        </a:lnSpc>
                        <a:spcBef>
                          <a:spcPts val="0"/>
                        </a:spcBef>
                        <a:spcAft>
                          <a:spcPts val="0"/>
                        </a:spcAft>
                      </a:pPr>
                      <a:r>
                        <a:rPr lang="en-US" sz="1100">
                          <a:effectLst/>
                        </a:rPr>
                        <a:t>PART 127—VIOLATIONS AND PENALTIES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127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1377339076"/>
                  </a:ext>
                </a:extLst>
              </a:tr>
              <a:tr h="211906">
                <a:tc>
                  <a:txBody>
                    <a:bodyPr/>
                    <a:lstStyle/>
                    <a:p>
                      <a:pPr marL="0" marR="0" algn="l">
                        <a:lnSpc>
                          <a:spcPct val="107000"/>
                        </a:lnSpc>
                        <a:spcBef>
                          <a:spcPts val="0"/>
                        </a:spcBef>
                        <a:spcAft>
                          <a:spcPts val="0"/>
                        </a:spcAft>
                      </a:pPr>
                      <a:r>
                        <a:rPr lang="en-US" sz="1100">
                          <a:effectLst/>
                        </a:rPr>
                        <a:t>Manufacturing or exporting defense articles.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tc>
                <a:tc>
                  <a:txBody>
                    <a:bodyPr/>
                    <a:lstStyle/>
                    <a:p>
                      <a:pPr marL="0" marR="0" algn="ctr">
                        <a:lnSpc>
                          <a:spcPct val="107000"/>
                        </a:lnSpc>
                        <a:spcBef>
                          <a:spcPts val="0"/>
                        </a:spcBef>
                        <a:spcAft>
                          <a:spcPts val="0"/>
                        </a:spcAft>
                      </a:pPr>
                      <a:r>
                        <a:rPr lang="en-US" sz="1100">
                          <a:effectLst/>
                        </a:rPr>
                        <a:t>127.1(b)(3)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1386625434"/>
                  </a:ext>
                </a:extLst>
              </a:tr>
              <a:tr h="224372">
                <a:tc>
                  <a:txBody>
                    <a:bodyPr/>
                    <a:lstStyle/>
                    <a:p>
                      <a:pPr marL="0" marR="0" algn="l">
                        <a:lnSpc>
                          <a:spcPct val="107000"/>
                        </a:lnSpc>
                        <a:spcBef>
                          <a:spcPts val="0"/>
                        </a:spcBef>
                        <a:spcAft>
                          <a:spcPts val="0"/>
                        </a:spcAft>
                      </a:pPr>
                      <a:r>
                        <a:rPr lang="en-US" sz="1100">
                          <a:effectLst/>
                        </a:rPr>
                        <a:t>Furnishing defense services.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tc>
                <a:tc>
                  <a:txBody>
                    <a:bodyPr/>
                    <a:lstStyle/>
                    <a:p>
                      <a:pPr marL="0" marR="0" algn="ctr">
                        <a:lnSpc>
                          <a:spcPct val="107000"/>
                        </a:lnSpc>
                        <a:spcBef>
                          <a:spcPts val="0"/>
                        </a:spcBef>
                        <a:spcAft>
                          <a:spcPts val="0"/>
                        </a:spcAft>
                      </a:pPr>
                      <a:r>
                        <a:rPr lang="en-US" sz="1100">
                          <a:effectLst/>
                        </a:rPr>
                        <a:t>127.1(b)(3)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3655622036"/>
                  </a:ext>
                </a:extLst>
              </a:tr>
              <a:tr h="286005">
                <a:tc>
                  <a:txBody>
                    <a:bodyPr/>
                    <a:lstStyle/>
                    <a:p>
                      <a:pPr marL="0" marR="0" algn="l">
                        <a:lnSpc>
                          <a:spcPct val="107000"/>
                        </a:lnSpc>
                        <a:spcBef>
                          <a:spcPts val="0"/>
                        </a:spcBef>
                        <a:spcAft>
                          <a:spcPts val="0"/>
                        </a:spcAft>
                      </a:pPr>
                      <a:r>
                        <a:rPr lang="en-US" sz="1100" dirty="0">
                          <a:effectLst/>
                        </a:rPr>
                        <a:t>PART 129—REGISTRATION AND LICENSING OF BROKERS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129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593618685"/>
                  </a:ext>
                </a:extLst>
              </a:tr>
              <a:tr h="211906">
                <a:tc>
                  <a:txBody>
                    <a:bodyPr/>
                    <a:lstStyle/>
                    <a:p>
                      <a:pPr marL="0" marR="0" algn="l">
                        <a:lnSpc>
                          <a:spcPct val="107000"/>
                        </a:lnSpc>
                        <a:spcBef>
                          <a:spcPts val="0"/>
                        </a:spcBef>
                        <a:spcAft>
                          <a:spcPts val="0"/>
                        </a:spcAft>
                      </a:pPr>
                      <a:r>
                        <a:rPr lang="en-US" sz="1100">
                          <a:effectLst/>
                        </a:rPr>
                        <a:t>Requirement to register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tc>
                <a:tc>
                  <a:txBody>
                    <a:bodyPr/>
                    <a:lstStyle/>
                    <a:p>
                      <a:pPr marL="0" marR="0" algn="ctr">
                        <a:lnSpc>
                          <a:spcPct val="107000"/>
                        </a:lnSpc>
                        <a:spcBef>
                          <a:spcPts val="0"/>
                        </a:spcBef>
                        <a:spcAft>
                          <a:spcPts val="0"/>
                        </a:spcAft>
                      </a:pPr>
                      <a:r>
                        <a:rPr lang="en-US" sz="1100">
                          <a:effectLst/>
                        </a:rPr>
                        <a:t>129.3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2312389595"/>
                  </a:ext>
                </a:extLst>
              </a:tr>
              <a:tr h="393090">
                <a:tc>
                  <a:txBody>
                    <a:bodyPr/>
                    <a:lstStyle/>
                    <a:p>
                      <a:pPr marL="0" marR="0" algn="l">
                        <a:lnSpc>
                          <a:spcPct val="107000"/>
                        </a:lnSpc>
                        <a:spcBef>
                          <a:spcPts val="0"/>
                        </a:spcBef>
                        <a:spcAft>
                          <a:spcPts val="0"/>
                        </a:spcAft>
                      </a:pPr>
                      <a:r>
                        <a:rPr lang="en-US" sz="1100">
                          <a:effectLst/>
                        </a:rPr>
                        <a:t>Requirement to register with DDTC if engaged in brokering activities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tc>
                <a:tc>
                  <a:txBody>
                    <a:bodyPr/>
                    <a:lstStyle/>
                    <a:p>
                      <a:pPr marL="0" marR="0" algn="ctr">
                        <a:lnSpc>
                          <a:spcPct val="107000"/>
                        </a:lnSpc>
                        <a:spcBef>
                          <a:spcPts val="0"/>
                        </a:spcBef>
                        <a:spcAft>
                          <a:spcPts val="0"/>
                        </a:spcAft>
                      </a:pPr>
                      <a:r>
                        <a:rPr lang="en-US" sz="1100">
                          <a:effectLst/>
                        </a:rPr>
                        <a:t>129.3(a)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p>
                    <a:p>
                      <a:pPr marL="0" marR="0" algn="ctr">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1998882434"/>
                  </a:ext>
                </a:extLst>
              </a:tr>
              <a:tr h="448050">
                <a:tc>
                  <a:txBody>
                    <a:bodyPr/>
                    <a:lstStyle/>
                    <a:p>
                      <a:pPr marL="0" marR="0" algn="l">
                        <a:lnSpc>
                          <a:spcPct val="107000"/>
                        </a:lnSpc>
                        <a:spcBef>
                          <a:spcPts val="0"/>
                        </a:spcBef>
                        <a:spcAft>
                          <a:spcPts val="0"/>
                        </a:spcAft>
                      </a:pPr>
                      <a:r>
                        <a:rPr lang="en-US" sz="1100" dirty="0">
                          <a:effectLst/>
                        </a:rPr>
                        <a:t>Submission of Statement of Registration, registration fees, and notification of changes in information furnished by registrants.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tc>
                <a:tc>
                  <a:txBody>
                    <a:bodyPr/>
                    <a:lstStyle/>
                    <a:p>
                      <a:pPr marL="0" marR="0" algn="ctr">
                        <a:lnSpc>
                          <a:spcPct val="107000"/>
                        </a:lnSpc>
                        <a:spcBef>
                          <a:spcPts val="0"/>
                        </a:spcBef>
                        <a:spcAft>
                          <a:spcPts val="0"/>
                        </a:spcAft>
                      </a:pPr>
                      <a:r>
                        <a:rPr lang="en-US" sz="1100">
                          <a:effectLst/>
                        </a:rPr>
                        <a:t>129.8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3876639814"/>
                  </a:ext>
                </a:extLst>
              </a:tr>
              <a:tr h="367027">
                <a:tc>
                  <a:txBody>
                    <a:bodyPr/>
                    <a:lstStyle/>
                    <a:p>
                      <a:pPr marL="0" marR="0" algn="l">
                        <a:lnSpc>
                          <a:spcPct val="107000"/>
                        </a:lnSpc>
                        <a:spcBef>
                          <a:spcPts val="0"/>
                        </a:spcBef>
                        <a:spcAft>
                          <a:spcPts val="0"/>
                        </a:spcAft>
                      </a:pPr>
                      <a:r>
                        <a:rPr lang="en-US" sz="1100">
                          <a:effectLst/>
                        </a:rPr>
                        <a:t>Requirement to annually register with DDTC and pay prescribed fee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tc>
                <a:tc>
                  <a:txBody>
                    <a:bodyPr/>
                    <a:lstStyle/>
                    <a:p>
                      <a:pPr marL="0" marR="0" algn="ctr">
                        <a:lnSpc>
                          <a:spcPct val="107000"/>
                        </a:lnSpc>
                        <a:spcBef>
                          <a:spcPts val="0"/>
                        </a:spcBef>
                        <a:spcAft>
                          <a:spcPts val="0"/>
                        </a:spcAft>
                      </a:pPr>
                      <a:r>
                        <a:rPr lang="en-US" sz="1100">
                          <a:effectLst/>
                        </a:rPr>
                        <a:t>129.8(b)(1)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a:effectLst/>
                        </a:rPr>
                        <a:t>Registration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708425330"/>
                  </a:ext>
                </a:extLst>
              </a:tr>
              <a:tr h="461415">
                <a:tc>
                  <a:txBody>
                    <a:bodyPr/>
                    <a:lstStyle/>
                    <a:p>
                      <a:pPr marL="0" marR="0" algn="l">
                        <a:lnSpc>
                          <a:spcPct val="107000"/>
                        </a:lnSpc>
                        <a:spcBef>
                          <a:spcPts val="0"/>
                        </a:spcBef>
                        <a:spcAft>
                          <a:spcPts val="0"/>
                        </a:spcAft>
                      </a:pPr>
                      <a:r>
                        <a:rPr lang="en-US" sz="1100" dirty="0">
                          <a:effectLst/>
                        </a:rPr>
                        <a:t>Requirement to notify DDTC in writing within 5 five days of changes in the Statement of Registration (form D-2032)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6657" marR="71078" marT="0" marB="0"/>
                </a:tc>
                <a:tc>
                  <a:txBody>
                    <a:bodyPr/>
                    <a:lstStyle/>
                    <a:p>
                      <a:pPr marL="0" marR="0" algn="ctr">
                        <a:lnSpc>
                          <a:spcPct val="107000"/>
                        </a:lnSpc>
                        <a:spcBef>
                          <a:spcPts val="0"/>
                        </a:spcBef>
                        <a:spcAft>
                          <a:spcPts val="0"/>
                        </a:spcAft>
                      </a:pPr>
                      <a:r>
                        <a:rPr lang="en-US" sz="1100">
                          <a:effectLst/>
                        </a:rPr>
                        <a:t>129.8(d)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tc>
                  <a:txBody>
                    <a:bodyPr/>
                    <a:lstStyle/>
                    <a:p>
                      <a:pPr marL="0" marR="0" algn="ctr">
                        <a:lnSpc>
                          <a:spcPct val="107000"/>
                        </a:lnSpc>
                        <a:spcBef>
                          <a:spcPts val="0"/>
                        </a:spcBef>
                        <a:spcAft>
                          <a:spcPts val="0"/>
                        </a:spcAft>
                      </a:pPr>
                      <a:r>
                        <a:rPr lang="en-US" sz="1100" dirty="0">
                          <a:effectLst/>
                        </a:rPr>
                        <a:t>Registration</a:t>
                      </a:r>
                    </a:p>
                    <a:p>
                      <a:pPr marL="0" marR="0" algn="ctr">
                        <a:lnSpc>
                          <a:spcPct val="107000"/>
                        </a:lnSpc>
                        <a:spcBef>
                          <a:spcPts val="0"/>
                        </a:spcBef>
                        <a:spcAft>
                          <a:spcPts val="0"/>
                        </a:spcAft>
                      </a:pPr>
                      <a:r>
                        <a:rPr lang="en-US"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752" marR="66752" marT="0" marB="0"/>
                </a:tc>
                <a:extLst>
                  <a:ext uri="{0D108BD9-81ED-4DB2-BD59-A6C34878D82A}">
                    <a16:rowId xmlns:a16="http://schemas.microsoft.com/office/drawing/2014/main" val="1642699357"/>
                  </a:ext>
                </a:extLst>
              </a:tr>
            </a:tbl>
          </a:graphicData>
        </a:graphic>
      </p:graphicFrame>
      <p:sp>
        <p:nvSpPr>
          <p:cNvPr id="6" name="Date Placeholder 5">
            <a:extLst>
              <a:ext uri="{FF2B5EF4-FFF2-40B4-BE49-F238E27FC236}">
                <a16:creationId xmlns:a16="http://schemas.microsoft.com/office/drawing/2014/main" id="{F287BA4B-2DF1-4E6D-A1BA-13E97F6AF53F}"/>
              </a:ext>
            </a:extLst>
          </p:cNvPr>
          <p:cNvSpPr>
            <a:spLocks noGrp="1"/>
          </p:cNvSpPr>
          <p:nvPr>
            <p:ph type="dt" sz="half" idx="10"/>
          </p:nvPr>
        </p:nvSpPr>
        <p:spPr>
          <a:xfrm>
            <a:off x="457200" y="6356350"/>
            <a:ext cx="2424980" cy="365125"/>
          </a:xfrm>
        </p:spPr>
        <p:txBody>
          <a:bodyPr/>
          <a:lstStyle/>
          <a:p>
            <a:pPr>
              <a:defRPr/>
            </a:pPr>
            <a:r>
              <a:rPr lang="en-US"/>
              <a:t>DTAG Plenary Session May 20, 2021 </a:t>
            </a:r>
            <a:endParaRPr lang="en-US" dirty="0"/>
          </a:p>
        </p:txBody>
      </p:sp>
    </p:spTree>
    <p:extLst>
      <p:ext uri="{BB962C8B-B14F-4D97-AF65-F5344CB8AC3E}">
        <p14:creationId xmlns:p14="http://schemas.microsoft.com/office/powerpoint/2010/main" val="1883402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sz="3600" b="1" dirty="0">
                <a:latin typeface="Arial" panose="020B0604020202020204" pitchFamily="34" charset="0"/>
                <a:cs typeface="Arial" panose="020B0604020202020204" pitchFamily="34" charset="0"/>
              </a:rPr>
            </a:br>
            <a:br>
              <a:rPr lang="en-US" sz="36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Defense Trade Advisory Group</a:t>
            </a:r>
            <a:br>
              <a:rPr lang="en-US" sz="3600" b="1" dirty="0">
                <a:latin typeface="Arial" panose="020B0604020202020204" pitchFamily="34" charset="0"/>
                <a:cs typeface="Arial" panose="020B0604020202020204" pitchFamily="34" charset="0"/>
              </a:rPr>
            </a:br>
            <a:br>
              <a:rPr lang="en-US" sz="3600" b="1" dirty="0">
                <a:latin typeface="Arial" panose="020B0604020202020204" pitchFamily="34" charset="0"/>
                <a:cs typeface="Arial" panose="020B0604020202020204" pitchFamily="34" charset="0"/>
              </a:rPr>
            </a:br>
            <a:endParaRPr lang="en-US" sz="3600" b="1" dirty="0">
              <a:latin typeface="Arial" panose="020B0604020202020204" pitchFamily="34" charset="0"/>
              <a:cs typeface="Arial" panose="020B0604020202020204" pitchFamily="34" charset="0"/>
            </a:endParaRPr>
          </a:p>
        </p:txBody>
      </p:sp>
      <p:sp>
        <p:nvSpPr>
          <p:cNvPr id="5" name="TextBox 4"/>
          <p:cNvSpPr txBox="1"/>
          <p:nvPr/>
        </p:nvSpPr>
        <p:spPr>
          <a:xfrm>
            <a:off x="12627" y="2814520"/>
            <a:ext cx="9217200" cy="33547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3600" b="1" i="0" u="none" strike="noStrike" kern="1200" cap="none" spc="0" normalizeH="0" baseline="0" noProof="0" dirty="0">
              <a:ln>
                <a:noFill/>
              </a:ln>
              <a:solidFill>
                <a:prstClr val="black"/>
              </a:solidFill>
              <a:effectLst/>
              <a:uLnTx/>
              <a:uFillTx/>
              <a:latin typeface="Arial"/>
              <a:ea typeface="ＭＳ Ｐゴシック" charset="-128"/>
              <a:cs typeface="+mn-cs"/>
            </a:endParaRPr>
          </a:p>
          <a:p>
            <a:pPr algn="ctr"/>
            <a:endParaRPr kumimoji="0" lang="en-US" sz="2800" b="1" i="0" u="none" strike="noStrike" kern="1200" cap="none" spc="0" normalizeH="0" baseline="0" noProof="0" dirty="0">
              <a:ln>
                <a:noFill/>
              </a:ln>
              <a:solidFill>
                <a:prstClr val="black"/>
              </a:solidFill>
              <a:effectLst/>
              <a:uLnTx/>
              <a:uFillTx/>
            </a:endParaRPr>
          </a:p>
          <a:p>
            <a:pPr algn="ctr"/>
            <a:r>
              <a:rPr kumimoji="0" lang="en-US" sz="2800" b="1" i="0" u="none" strike="noStrike" kern="1200" cap="none" spc="0" normalizeH="0" baseline="0" noProof="0" dirty="0">
                <a:ln>
                  <a:noFill/>
                </a:ln>
                <a:solidFill>
                  <a:prstClr val="black"/>
                </a:solidFill>
                <a:effectLst/>
                <a:uLnTx/>
                <a:uFillTx/>
              </a:rPr>
              <a:t>WORKING GROUP</a:t>
            </a:r>
            <a:r>
              <a:rPr kumimoji="0" lang="en-US" sz="2800" b="1" i="0" u="none" strike="noStrike" kern="1200" cap="none" spc="0" normalizeH="0" noProof="0" dirty="0">
                <a:ln>
                  <a:noFill/>
                </a:ln>
                <a:solidFill>
                  <a:prstClr val="black"/>
                </a:solidFill>
                <a:effectLst/>
                <a:uLnTx/>
                <a:uFillTx/>
              </a:rPr>
              <a:t> #1</a:t>
            </a:r>
          </a:p>
          <a:p>
            <a:pPr algn="ctr"/>
            <a:r>
              <a:rPr lang="en-US" sz="2800" b="1" dirty="0"/>
              <a:t>Personal Protective Equipment Exemption</a:t>
            </a:r>
          </a:p>
          <a:p>
            <a:pPr algn="ctr"/>
            <a:r>
              <a:rPr lang="en-US" sz="2800" b="1" dirty="0"/>
              <a:t>Plenary Session</a:t>
            </a:r>
          </a:p>
          <a:p>
            <a:pPr algn="ctr"/>
            <a:r>
              <a:rPr lang="en-US" sz="2800" b="1" dirty="0"/>
              <a:t>May 20, 2021</a:t>
            </a:r>
            <a:br>
              <a:rPr kumimoji="0" lang="en-US" sz="3600" b="1" i="0" u="none" strike="noStrike" kern="1200" cap="none" spc="0" normalizeH="0" noProof="0" dirty="0">
                <a:ln>
                  <a:noFill/>
                </a:ln>
                <a:solidFill>
                  <a:prstClr val="black"/>
                </a:solidFill>
                <a:effectLst/>
                <a:uLnTx/>
                <a:uFillTx/>
                <a:latin typeface="Arial"/>
                <a:ea typeface="ＭＳ Ｐゴシック" charset="-128"/>
                <a:cs typeface="+mn-cs"/>
              </a:rPr>
            </a:br>
            <a:endParaRPr kumimoji="0" lang="en-US" sz="3600" b="1" i="0" u="none" strike="noStrike" kern="1200" cap="none" spc="0" normalizeH="0" baseline="0" noProof="0" dirty="0">
              <a:ln>
                <a:noFill/>
              </a:ln>
              <a:solidFill>
                <a:prstClr val="black"/>
              </a:solidFill>
              <a:effectLst/>
              <a:uLnTx/>
              <a:uFillTx/>
              <a:latin typeface="Arial"/>
              <a:ea typeface="ＭＳ Ｐゴシック" charset="-128"/>
              <a:cs typeface="+mn-cs"/>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4D34C5A-D45E-48BA-816E-548CEC6ACD4B}" type="slidenum">
              <a:rPr lang="en-US" smtClean="0"/>
              <a:t>70</a:t>
            </a:fld>
            <a:endParaRPr lang="en-US" dirty="0"/>
          </a:p>
        </p:txBody>
      </p:sp>
      <p:sp>
        <p:nvSpPr>
          <p:cNvPr id="3" name="Text Placeholder 2"/>
          <p:cNvSpPr>
            <a:spLocks noGrp="1"/>
          </p:cNvSpPr>
          <p:nvPr>
            <p:ph type="body" sz="quarter" idx="13"/>
          </p:nvPr>
        </p:nvSpPr>
        <p:spPr>
          <a:xfrm>
            <a:off x="347450" y="1278320"/>
            <a:ext cx="8339350" cy="5579680"/>
          </a:xfrm>
        </p:spPr>
        <p:txBody>
          <a:bodyPr/>
          <a:lstStyle/>
          <a:p>
            <a:r>
              <a:rPr lang="en-US" sz="2000" dirty="0">
                <a:latin typeface="Arial" panose="020B0604020202020204" pitchFamily="34" charset="0"/>
                <a:cs typeface="Arial" panose="020B0604020202020204" pitchFamily="34" charset="0"/>
              </a:rPr>
              <a:t>DTAG recommends that DDTC make the compliance requirements tables available on its website</a:t>
            </a:r>
          </a:p>
          <a:p>
            <a:r>
              <a:rPr lang="en-US" sz="2000" dirty="0">
                <a:latin typeface="Arial" panose="020B0604020202020204" pitchFamily="34" charset="0"/>
                <a:cs typeface="Arial" panose="020B0604020202020204" pitchFamily="34" charset="0"/>
              </a:rPr>
              <a:t>Organizing compliance tables according to alternate organizational schemes may increase usefulness for industry/ universities</a:t>
            </a:r>
          </a:p>
          <a:p>
            <a:pPr lvl="1"/>
            <a:r>
              <a:rPr lang="en-US" sz="2000" dirty="0">
                <a:latin typeface="Arial" panose="020B0604020202020204" pitchFamily="34" charset="0"/>
                <a:cs typeface="Arial" panose="020B0604020202020204" pitchFamily="34" charset="0"/>
              </a:rPr>
              <a:t>E.g., organize according to steps required to export defense article</a:t>
            </a:r>
          </a:p>
          <a:p>
            <a:r>
              <a:rPr lang="en-US" sz="2000" dirty="0">
                <a:latin typeface="Arial" panose="020B0604020202020204" pitchFamily="34" charset="0"/>
                <a:cs typeface="Arial" panose="020B0604020202020204" pitchFamily="34" charset="0"/>
              </a:rPr>
              <a:t>Include additional information on DDTC’s website that increases transparency into frequent compliance errors</a:t>
            </a:r>
          </a:p>
          <a:p>
            <a:r>
              <a:rPr lang="en-US" sz="2000" dirty="0">
                <a:latin typeface="Arial" panose="020B0604020202020204" pitchFamily="34" charset="0"/>
                <a:cs typeface="Arial" panose="020B0604020202020204" pitchFamily="34" charset="0"/>
              </a:rPr>
              <a:t>Follow-on Tasking:  Incorporate compliance requirements citations into enhanced Compliance Program Guidelines and Compliance Risk Matrix, as previously recommended by DTAG</a:t>
            </a:r>
          </a:p>
          <a:p>
            <a:r>
              <a:rPr lang="en-US" sz="2000" dirty="0">
                <a:latin typeface="Arial" panose="020B0604020202020204" pitchFamily="34" charset="0"/>
                <a:cs typeface="Arial" panose="020B0604020202020204" pitchFamily="34" charset="0"/>
              </a:rPr>
              <a:t>Consistent with May 2020 and October 2020 recommendations, engage DTAG as DDTC develops more comprehensive compliance guidance</a:t>
            </a:r>
          </a:p>
        </p:txBody>
      </p:sp>
      <p:sp>
        <p:nvSpPr>
          <p:cNvPr id="4" name="Title 3"/>
          <p:cNvSpPr>
            <a:spLocks noGrp="1"/>
          </p:cNvSpPr>
          <p:nvPr>
            <p:ph type="title"/>
          </p:nvPr>
        </p:nvSpPr>
        <p:spPr>
          <a:xfrm>
            <a:off x="347450" y="471815"/>
            <a:ext cx="8075980" cy="466012"/>
          </a:xfrm>
        </p:spPr>
        <p:txBody>
          <a:bodyPr/>
          <a:lstStyle/>
          <a:p>
            <a:r>
              <a:rPr lang="en-US" sz="3600" b="1" dirty="0">
                <a:latin typeface="Arial" panose="020B0604020202020204" pitchFamily="34" charset="0"/>
                <a:cs typeface="Arial" panose="020B0604020202020204" pitchFamily="34" charset="0"/>
              </a:rPr>
              <a:t>Recommendations</a:t>
            </a:r>
          </a:p>
        </p:txBody>
      </p:sp>
      <p:sp>
        <p:nvSpPr>
          <p:cNvPr id="5" name="Date Placeholder 4">
            <a:extLst>
              <a:ext uri="{FF2B5EF4-FFF2-40B4-BE49-F238E27FC236}">
                <a16:creationId xmlns:a16="http://schemas.microsoft.com/office/drawing/2014/main" id="{01E393DE-ABCE-4F83-AB24-6CF21BA9A10F}"/>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7673148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71</a:t>
            </a:fld>
            <a:endParaRPr lang="en-US" dirty="0"/>
          </a:p>
        </p:txBody>
      </p:sp>
      <p:sp>
        <p:nvSpPr>
          <p:cNvPr id="3" name="Text Placeholder 2"/>
          <p:cNvSpPr>
            <a:spLocks noGrp="1"/>
          </p:cNvSpPr>
          <p:nvPr>
            <p:ph type="body" sz="quarter" idx="13"/>
          </p:nvPr>
        </p:nvSpPr>
        <p:spPr/>
        <p:txBody>
          <a:bodyPr/>
          <a:lstStyle/>
          <a:p>
            <a:endParaRPr lang="en-US" altLang="en-US" dirty="0">
              <a:latin typeface="Arial" panose="020B0604020202020204" pitchFamily="34" charset="0"/>
              <a:ea typeface="ＭＳ Ｐゴシック" pitchFamily="34" charset="-128"/>
              <a:cs typeface="Arial" panose="020B0604020202020204" pitchFamily="34" charset="0"/>
            </a:endParaRPr>
          </a:p>
          <a:p>
            <a:pPr algn="ctr"/>
            <a:endParaRPr lang="en-US" altLang="en-US" dirty="0">
              <a:latin typeface="Arial" panose="020B0604020202020204" pitchFamily="34" charset="0"/>
              <a:ea typeface="ＭＳ Ｐゴシック" pitchFamily="34" charset="-128"/>
              <a:cs typeface="Arial" panose="020B0604020202020204" pitchFamily="34" charset="0"/>
            </a:endParaRPr>
          </a:p>
          <a:p>
            <a:pPr marL="0" indent="0" algn="ctr">
              <a:buNone/>
            </a:pPr>
            <a:r>
              <a:rPr lang="en-US" altLang="en-US" sz="3600" b="1" dirty="0">
                <a:latin typeface="Arial" panose="020B0604020202020204" pitchFamily="34" charset="0"/>
                <a:ea typeface="ＭＳ Ｐゴシック" pitchFamily="34" charset="-128"/>
                <a:cs typeface="Arial" panose="020B0604020202020204" pitchFamily="34" charset="0"/>
              </a:rPr>
              <a:t>Questions and Discussion</a:t>
            </a:r>
            <a:endParaRPr lang="en-US" sz="3600" b="1" dirty="0"/>
          </a:p>
        </p:txBody>
      </p:sp>
      <p:sp>
        <p:nvSpPr>
          <p:cNvPr id="4" name="Title 3"/>
          <p:cNvSpPr>
            <a:spLocks noGrp="1"/>
          </p:cNvSpPr>
          <p:nvPr>
            <p:ph type="title"/>
          </p:nvPr>
        </p:nvSpPr>
        <p:spPr/>
        <p:txBody>
          <a:bodyPr/>
          <a:lstStyle/>
          <a:p>
            <a:br>
              <a:rPr lang="en-US" altLang="en-US" dirty="0">
                <a:latin typeface="Arial" panose="020B0604020202020204" pitchFamily="34" charset="0"/>
                <a:ea typeface="ＭＳ Ｐゴシック" pitchFamily="34" charset="-128"/>
                <a:cs typeface="Arial" panose="020B0604020202020204" pitchFamily="34" charset="0"/>
              </a:rPr>
            </a:br>
            <a:endParaRPr lang="en-US" dirty="0"/>
          </a:p>
        </p:txBody>
      </p:sp>
      <p:sp>
        <p:nvSpPr>
          <p:cNvPr id="5" name="Date Placeholder 4">
            <a:extLst>
              <a:ext uri="{FF2B5EF4-FFF2-40B4-BE49-F238E27FC236}">
                <a16:creationId xmlns:a16="http://schemas.microsoft.com/office/drawing/2014/main" id="{2C454401-7950-4D34-AD12-E6A646600BB9}"/>
              </a:ext>
            </a:extLst>
          </p:cNvPr>
          <p:cNvSpPr>
            <a:spLocks noGrp="1"/>
          </p:cNvSpPr>
          <p:nvPr>
            <p:ph type="dt" sz="half" idx="10"/>
          </p:nvPr>
        </p:nvSpPr>
        <p:spPr/>
        <p:txBody>
          <a:bodyPr/>
          <a:lstStyle/>
          <a:p>
            <a:pPr>
              <a:defRPr/>
            </a:pPr>
            <a:r>
              <a:rPr lang="en-US"/>
              <a:t>DTAG Plenary Session May 20, 2021 </a:t>
            </a:r>
            <a:endParaRPr lang="en-US" dirty="0"/>
          </a:p>
        </p:txBody>
      </p:sp>
    </p:spTree>
    <p:extLst>
      <p:ext uri="{BB962C8B-B14F-4D97-AF65-F5344CB8AC3E}">
        <p14:creationId xmlns:p14="http://schemas.microsoft.com/office/powerpoint/2010/main" val="67387364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4005074"/>
            <a:ext cx="6836090" cy="1651187"/>
          </a:xfrm>
        </p:spPr>
        <p:txBody>
          <a:bodyPr/>
          <a:lstStyle/>
          <a:p>
            <a:r>
              <a:rPr lang="en-US" sz="2800" b="1" dirty="0">
                <a:solidFill>
                  <a:schemeClr val="tx1"/>
                </a:solidFill>
                <a:latin typeface="Arial" panose="020B0604020202020204" pitchFamily="34" charset="0"/>
                <a:cs typeface="Arial" panose="020B0604020202020204" pitchFamily="34" charset="0"/>
              </a:rPr>
              <a:t>DDTC Comments to Working Group #3</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293842695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4005074"/>
            <a:ext cx="6400800" cy="1651187"/>
          </a:xfrm>
        </p:spPr>
        <p:txBody>
          <a:bodyPr/>
          <a:lstStyle/>
          <a:p>
            <a:r>
              <a:rPr lang="en-US" sz="2800" b="1" dirty="0">
                <a:solidFill>
                  <a:schemeClr val="tx1"/>
                </a:solidFill>
                <a:latin typeface="Arial" panose="020B0604020202020204" pitchFamily="34" charset="0"/>
                <a:cs typeface="Arial" panose="020B0604020202020204" pitchFamily="34" charset="0"/>
              </a:rPr>
              <a:t>DTAG Vote on Working Group #3</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169937201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2929736"/>
            <a:ext cx="6400800" cy="2726526"/>
          </a:xfrm>
        </p:spPr>
        <p:txBody>
          <a:bodyPr/>
          <a:lstStyle/>
          <a:p>
            <a:br>
              <a:rPr lang="en-US" sz="2800" b="1" dirty="0">
                <a:solidFill>
                  <a:schemeClr val="tx1"/>
                </a:solidFill>
                <a:latin typeface="Arial" panose="020B0604020202020204" pitchFamily="34" charset="0"/>
                <a:cs typeface="Arial" panose="020B0604020202020204" pitchFamily="34" charset="0"/>
              </a:rPr>
            </a:br>
            <a:r>
              <a:rPr lang="en-US" sz="2800" b="1" dirty="0">
                <a:solidFill>
                  <a:schemeClr val="tx1"/>
                </a:solidFill>
                <a:latin typeface="Arial" panose="020B0604020202020204" pitchFamily="34" charset="0"/>
                <a:cs typeface="Arial" panose="020B0604020202020204" pitchFamily="34" charset="0"/>
              </a:rPr>
              <a:t>Introduction -- DTAG Review of </a:t>
            </a:r>
          </a:p>
          <a:p>
            <a:r>
              <a:rPr lang="en-US" sz="2800" b="1" dirty="0">
                <a:solidFill>
                  <a:schemeClr val="tx1"/>
                </a:solidFill>
                <a:latin typeface="Arial" panose="020B0604020202020204" pitchFamily="34" charset="0"/>
                <a:cs typeface="Arial" panose="020B0604020202020204" pitchFamily="34" charset="0"/>
              </a:rPr>
              <a:t>ITAR Part 125.4(b)(9)</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29217762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347449" y="1219201"/>
            <a:ext cx="8103455" cy="1288079"/>
          </a:xfrm>
        </p:spPr>
        <p:txBody>
          <a:bodyPr/>
          <a:lstStyle/>
          <a:p>
            <a:br>
              <a:rPr lang="en-US" sz="2700" dirty="0"/>
            </a:br>
            <a:br>
              <a:rPr lang="en-US" sz="2700" dirty="0"/>
            </a:br>
            <a:r>
              <a:rPr lang="en-US" sz="3600" b="1" dirty="0">
                <a:latin typeface="Arial" panose="020B0604020202020204" pitchFamily="34" charset="0"/>
                <a:cs typeface="Arial" panose="020B0604020202020204" pitchFamily="34" charset="0"/>
              </a:rPr>
              <a:t>Defense Trade Advisory Group</a:t>
            </a:r>
            <a:br>
              <a:rPr lang="en-US" sz="3600" b="1" dirty="0">
                <a:latin typeface="Arial" panose="020B0604020202020204" pitchFamily="34" charset="0"/>
                <a:cs typeface="Arial" panose="020B0604020202020204" pitchFamily="34" charset="0"/>
              </a:rPr>
            </a:br>
            <a:br>
              <a:rPr lang="en-US" sz="3600" b="1" dirty="0">
                <a:latin typeface="Arial" panose="020B0604020202020204" pitchFamily="34" charset="0"/>
                <a:cs typeface="Arial" panose="020B0604020202020204" pitchFamily="34" charset="0"/>
              </a:rPr>
            </a:br>
            <a:br>
              <a:rPr lang="en-US" sz="3600" b="1" dirty="0">
                <a:latin typeface="Arial" panose="020B0604020202020204" pitchFamily="34" charset="0"/>
                <a:cs typeface="Arial" panose="020B0604020202020204" pitchFamily="34" charset="0"/>
              </a:rPr>
            </a:br>
            <a:endParaRPr lang="en-US" sz="3600" b="1" dirty="0">
              <a:latin typeface="Arial" panose="020B0604020202020204" pitchFamily="34" charset="0"/>
              <a:cs typeface="Arial" panose="020B0604020202020204" pitchFamily="34" charset="0"/>
            </a:endParaRPr>
          </a:p>
        </p:txBody>
      </p:sp>
      <p:sp>
        <p:nvSpPr>
          <p:cNvPr id="5123" name="Subtitle 2"/>
          <p:cNvSpPr>
            <a:spLocks noGrp="1"/>
          </p:cNvSpPr>
          <p:nvPr>
            <p:ph type="subTitle" idx="1"/>
          </p:nvPr>
        </p:nvSpPr>
        <p:spPr>
          <a:xfrm>
            <a:off x="1000335" y="3722697"/>
            <a:ext cx="6989710" cy="1916103"/>
          </a:xfrm>
        </p:spPr>
        <p:txBody>
          <a:bodyPr/>
          <a:lstStyle/>
          <a:p>
            <a:r>
              <a:rPr lang="en-US" sz="2800" b="1" dirty="0">
                <a:solidFill>
                  <a:prstClr val="black"/>
                </a:solidFill>
                <a:latin typeface="Arial" panose="020B0604020202020204" pitchFamily="34" charset="0"/>
                <a:cs typeface="Arial" panose="020B0604020202020204" pitchFamily="34" charset="0"/>
              </a:rPr>
              <a:t>125.4(b)(9) Micro-tasking – Use and Security Precautions</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a:p>
            <a:r>
              <a:rPr lang="en-US" sz="2100" dirty="0">
                <a:solidFill>
                  <a:schemeClr val="tx1"/>
                </a:solidFill>
              </a:rPr>
              <a:t> </a:t>
            </a:r>
          </a:p>
        </p:txBody>
      </p:sp>
    </p:spTree>
    <p:extLst>
      <p:ext uri="{BB962C8B-B14F-4D97-AF65-F5344CB8AC3E}">
        <p14:creationId xmlns:p14="http://schemas.microsoft.com/office/powerpoint/2010/main" val="303333378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fontAlgn="base">
              <a:spcBef>
                <a:spcPct val="0"/>
              </a:spcBef>
              <a:spcAft>
                <a:spcPct val="0"/>
              </a:spcAft>
              <a:defRPr/>
            </a:pPr>
            <a:fld id="{34D34C5A-D45E-48BA-816E-548CEC6ACD4B}" type="slidenum">
              <a:rPr lang="en-US">
                <a:ea typeface="ＭＳ Ｐゴシック" charset="-128"/>
              </a:rPr>
              <a:pPr fontAlgn="base">
                <a:spcBef>
                  <a:spcPct val="0"/>
                </a:spcBef>
                <a:spcAft>
                  <a:spcPct val="0"/>
                </a:spcAft>
                <a:defRPr/>
              </a:pPr>
              <a:t>76</a:t>
            </a:fld>
            <a:endParaRPr lang="en-US" dirty="0">
              <a:ea typeface="ＭＳ Ｐゴシック" charset="-128"/>
            </a:endParaRPr>
          </a:p>
        </p:txBody>
      </p:sp>
      <p:sp>
        <p:nvSpPr>
          <p:cNvPr id="3" name="Text Placeholder 2"/>
          <p:cNvSpPr>
            <a:spLocks noGrp="1"/>
          </p:cNvSpPr>
          <p:nvPr>
            <p:ph type="body" sz="quarter" idx="13"/>
          </p:nvPr>
        </p:nvSpPr>
        <p:spPr>
          <a:xfrm>
            <a:off x="577880" y="1431940"/>
            <a:ext cx="7910645" cy="3271171"/>
          </a:xfrm>
        </p:spPr>
        <p:txBody>
          <a:bodyPr/>
          <a:lstStyle/>
          <a:p>
            <a:pPr marL="0" indent="0" algn="just">
              <a:buNone/>
            </a:pPr>
            <a:r>
              <a:rPr lang="en-US" sz="2400" b="1" dirty="0">
                <a:latin typeface="Arial" panose="020B0604020202020204" pitchFamily="34" charset="0"/>
                <a:cs typeface="Arial" panose="020B0604020202020204" pitchFamily="34" charset="0"/>
              </a:rPr>
              <a:t>DDTC Request: </a:t>
            </a:r>
            <a:r>
              <a:rPr lang="en-US" sz="2400" dirty="0">
                <a:latin typeface="Arial" panose="020B0604020202020204" pitchFamily="34" charset="0"/>
                <a:cs typeface="Arial" panose="020B0604020202020204" pitchFamily="34" charset="0"/>
              </a:rPr>
              <a:t>DTAG is requested to provide input to §125.4(b)(9).  DTAG will research how industry applies it in practice (i.e., real world use cases and scenarios) and whether the DTAG has input on improving the list of “security precautions” in the exemption, noting that the list is not exhaustive and doesn't seem to us to ensure that adequate security measures are in fact in place.   This research is important since implementation of the end-to-end encryption rule.</a:t>
            </a:r>
          </a:p>
          <a:p>
            <a:pPr marL="0" indent="0" algn="just">
              <a:buNone/>
            </a:pPr>
            <a:endParaRPr lang="en-US" sz="2400" dirty="0">
              <a:latin typeface="Arial" panose="020B0604020202020204" pitchFamily="34" charset="0"/>
              <a:cs typeface="Arial" panose="020B0604020202020204" pitchFamily="34" charset="0"/>
            </a:endParaRPr>
          </a:p>
          <a:p>
            <a:pPr marL="0" indent="0">
              <a:buNone/>
            </a:pPr>
            <a:r>
              <a:rPr lang="en-US" sz="2400" dirty="0">
                <a:latin typeface="Arial" panose="020B0604020202020204" pitchFamily="34" charset="0"/>
                <a:cs typeface="Arial" panose="020B0604020202020204" pitchFamily="34" charset="0"/>
              </a:rPr>
              <a:t>		</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Additional DTAG Activities</a:t>
            </a:r>
          </a:p>
        </p:txBody>
      </p:sp>
      <p:sp>
        <p:nvSpPr>
          <p:cNvPr id="5" name="Date Placeholder 4">
            <a:extLst>
              <a:ext uri="{FF2B5EF4-FFF2-40B4-BE49-F238E27FC236}">
                <a16:creationId xmlns:a16="http://schemas.microsoft.com/office/drawing/2014/main" id="{396F861F-287C-4B9C-A040-912569AD0CDC}"/>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38926478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51807" y="1274974"/>
            <a:ext cx="2794959" cy="2907424"/>
          </a:xfrm>
        </p:spPr>
        <p:txBody>
          <a:bodyPr/>
          <a:lstStyle/>
          <a:p>
            <a:pPr marL="175022" indent="-175022"/>
            <a:r>
              <a:rPr lang="en-US" sz="1800" b="1" dirty="0">
                <a:latin typeface="Arial" panose="020B0604020202020204" pitchFamily="34" charset="0"/>
                <a:cs typeface="Arial" panose="020B0604020202020204" pitchFamily="34" charset="0"/>
              </a:rPr>
              <a:t>Maria Assusa</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ManTech Corporation</a:t>
            </a:r>
          </a:p>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Nate Bolin</a:t>
            </a:r>
          </a:p>
          <a:p>
            <a:pPr marL="175022" indent="-175022">
              <a:buNone/>
            </a:pPr>
            <a:r>
              <a:rPr lang="en-US" sz="1800" dirty="0">
                <a:latin typeface="Arial" panose="020B0604020202020204" pitchFamily="34" charset="0"/>
                <a:ea typeface="Calibri" panose="020F0502020204030204" pitchFamily="34" charset="0"/>
                <a:cs typeface="Arial" panose="020B0604020202020204" pitchFamily="34" charset="0"/>
              </a:rPr>
              <a:t>	DLA Piper LLP</a:t>
            </a:r>
          </a:p>
          <a:p>
            <a:pPr marL="175022" indent="-175022"/>
            <a:r>
              <a:rPr lang="en-US" sz="1800" b="1" dirty="0">
                <a:latin typeface="Arial" panose="020B0604020202020204" pitchFamily="34" charset="0"/>
                <a:cs typeface="Arial" panose="020B0604020202020204" pitchFamily="34" charset="0"/>
              </a:rPr>
              <a:t>Steve Casazza</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Defense Trade Solutions</a:t>
            </a:r>
          </a:p>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Giovanna Cinelli </a:t>
            </a:r>
          </a:p>
          <a:p>
            <a:pPr marL="175022" indent="-175022">
              <a:buNone/>
            </a:pPr>
            <a:r>
              <a:rPr lang="en-US" sz="1800" dirty="0">
                <a:solidFill>
                  <a:srgbClr val="000000"/>
                </a:solidFill>
                <a:latin typeface="Arial" panose="020B0604020202020204" pitchFamily="34" charset="0"/>
                <a:cs typeface="Arial" panose="020B0604020202020204" pitchFamily="34" charset="0"/>
              </a:rPr>
              <a:t>	Morgan, Lewis &amp; Bockius LLP</a:t>
            </a:r>
            <a:r>
              <a:rPr lang="en-US" sz="1800" dirty="0">
                <a:latin typeface="Arial" panose="020B0604020202020204" pitchFamily="34" charset="0"/>
                <a:cs typeface="Arial" panose="020B0604020202020204" pitchFamily="34" charset="0"/>
              </a:rPr>
              <a:t> </a:t>
            </a:r>
            <a:endParaRPr lang="en-US" sz="1800" dirty="0">
              <a:latin typeface="Arial" panose="020B0604020202020204" pitchFamily="34" charset="0"/>
              <a:ea typeface="Calibri" panose="020F0502020204030204" pitchFamily="34" charset="0"/>
              <a:cs typeface="Arial" panose="020B0604020202020204" pitchFamily="34" charset="0"/>
            </a:endParaRPr>
          </a:p>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Greg Creeser</a:t>
            </a:r>
          </a:p>
          <a:p>
            <a:pPr marL="175022" indent="-175022">
              <a:buNone/>
            </a:pPr>
            <a:r>
              <a:rPr lang="en-US" sz="1800" dirty="0">
                <a:solidFill>
                  <a:srgbClr val="000000"/>
                </a:solidFill>
                <a:latin typeface="Arial" panose="020B0604020202020204" pitchFamily="34" charset="0"/>
                <a:cs typeface="Arial" panose="020B0604020202020204" pitchFamily="34" charset="0"/>
              </a:rPr>
              <a:t>	ITC Strategies</a:t>
            </a:r>
            <a:r>
              <a:rPr lang="en-US" sz="1800" dirty="0">
                <a:latin typeface="Arial" panose="020B0604020202020204" pitchFamily="34" charset="0"/>
                <a:cs typeface="Arial" panose="020B0604020202020204" pitchFamily="34" charset="0"/>
              </a:rPr>
              <a:t> </a:t>
            </a:r>
            <a:endParaRPr lang="en-US" sz="1800" dirty="0">
              <a:latin typeface="Arial" panose="020B0604020202020204" pitchFamily="34" charset="0"/>
              <a:ea typeface="Calibri" panose="020F0502020204030204" pitchFamily="34" charset="0"/>
              <a:cs typeface="Arial" panose="020B0604020202020204" pitchFamily="34" charset="0"/>
            </a:endParaRPr>
          </a:p>
          <a:p>
            <a:pPr marL="175022" indent="-175022"/>
            <a:r>
              <a:rPr lang="en-US" sz="1800" b="1" dirty="0">
                <a:latin typeface="Arial" panose="020B0604020202020204" pitchFamily="34" charset="0"/>
                <a:cs typeface="Arial" panose="020B0604020202020204" pitchFamily="34" charset="0"/>
              </a:rPr>
              <a:t>Hillary Doll*</a:t>
            </a:r>
          </a:p>
          <a:p>
            <a:pPr marL="175022" indent="-175022">
              <a:buNone/>
            </a:pPr>
            <a:r>
              <a:rPr lang="en-US" sz="1800" dirty="0">
                <a:latin typeface="Arial" panose="020B0604020202020204" pitchFamily="34" charset="0"/>
                <a:cs typeface="Arial" panose="020B0604020202020204" pitchFamily="34" charset="0"/>
              </a:rPr>
              <a:t>	Raytheon Technologies</a:t>
            </a:r>
          </a:p>
          <a:p>
            <a:endParaRPr lang="en-US" sz="1350" dirty="0"/>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Working Group Members</a:t>
            </a:r>
          </a:p>
        </p:txBody>
      </p:sp>
      <p:sp>
        <p:nvSpPr>
          <p:cNvPr id="5" name="Text Placeholder 2"/>
          <p:cNvSpPr txBox="1">
            <a:spLocks/>
          </p:cNvSpPr>
          <p:nvPr/>
        </p:nvSpPr>
        <p:spPr bwMode="auto">
          <a:xfrm>
            <a:off x="3266230" y="1239915"/>
            <a:ext cx="3175211" cy="336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5022" indent="-175022"/>
            <a:r>
              <a:rPr lang="en-US" sz="1800" b="1" dirty="0">
                <a:latin typeface="Arial" panose="020B0604020202020204" pitchFamily="34" charset="0"/>
                <a:cs typeface="Arial" panose="020B0604020202020204" pitchFamily="34" charset="0"/>
              </a:rPr>
              <a:t>Tom Donovan</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Northrop Grumman Corporation</a:t>
            </a:r>
          </a:p>
          <a:p>
            <a:pPr marL="175022" indent="-175022"/>
            <a:r>
              <a:rPr lang="en-US" sz="1800" b="1" dirty="0">
                <a:latin typeface="Arial" panose="020B0604020202020204" pitchFamily="34" charset="0"/>
                <a:cs typeface="Arial" panose="020B0604020202020204" pitchFamily="34" charset="0"/>
              </a:rPr>
              <a:t>Andrea Dynes</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General Dynamics Corporation </a:t>
            </a:r>
          </a:p>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Ashley Farhat</a:t>
            </a:r>
          </a:p>
          <a:p>
            <a:pPr marL="175022" indent="-175022">
              <a:buNone/>
            </a:pPr>
            <a:r>
              <a:rPr lang="en-US" sz="1800" dirty="0">
                <a:solidFill>
                  <a:srgbClr val="000000"/>
                </a:solidFill>
                <a:latin typeface="Arial" panose="020B0604020202020204" pitchFamily="34" charset="0"/>
                <a:cs typeface="Arial" panose="020B0604020202020204" pitchFamily="34" charset="0"/>
              </a:rPr>
              <a:t>	HRL Laboratories, LLC</a:t>
            </a:r>
            <a:r>
              <a:rPr lang="en-US" sz="1800" dirty="0">
                <a:latin typeface="Arial" panose="020B0604020202020204" pitchFamily="34" charset="0"/>
                <a:cs typeface="Arial" panose="020B0604020202020204" pitchFamily="34" charset="0"/>
              </a:rPr>
              <a:t> </a:t>
            </a:r>
            <a:endParaRPr lang="en-US" sz="1800" dirty="0">
              <a:latin typeface="Arial" panose="020B0604020202020204" pitchFamily="34" charset="0"/>
              <a:ea typeface="Calibri" panose="020F0502020204030204" pitchFamily="34" charset="0"/>
              <a:cs typeface="Arial" panose="020B0604020202020204" pitchFamily="34" charset="0"/>
            </a:endParaRPr>
          </a:p>
          <a:p>
            <a:pPr marL="175022" indent="-175022"/>
            <a:r>
              <a:rPr lang="en-US" sz="1800" b="1" dirty="0">
                <a:latin typeface="Arial" panose="020B0604020202020204" pitchFamily="34" charset="0"/>
                <a:cs typeface="Arial" panose="020B0604020202020204" pitchFamily="34" charset="0"/>
              </a:rPr>
              <a:t>Larry Fink </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Leidos, Inc.</a:t>
            </a:r>
          </a:p>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Melanie Fujiu</a:t>
            </a:r>
          </a:p>
          <a:p>
            <a:pPr marL="175022" indent="-175022">
              <a:buNone/>
            </a:pPr>
            <a:r>
              <a:rPr lang="en-US" sz="1800" dirty="0">
                <a:solidFill>
                  <a:srgbClr val="000000"/>
                </a:solidFill>
                <a:latin typeface="Arial" panose="020B0604020202020204" pitchFamily="34" charset="0"/>
                <a:cs typeface="Arial" panose="020B0604020202020204" pitchFamily="34" charset="0"/>
              </a:rPr>
              <a:t>	United Launch Alliance, LLC</a:t>
            </a:r>
            <a:r>
              <a:rPr lang="en-US" sz="1800" dirty="0">
                <a:latin typeface="Arial" panose="020B0604020202020204" pitchFamily="34" charset="0"/>
                <a:cs typeface="Arial" panose="020B0604020202020204" pitchFamily="34" charset="0"/>
              </a:rPr>
              <a:t> </a:t>
            </a:r>
            <a:endParaRPr lang="en-US" sz="1800" dirty="0">
              <a:latin typeface="Arial" panose="020B0604020202020204" pitchFamily="34" charset="0"/>
              <a:ea typeface="Calibri" panose="020F0502020204030204" pitchFamily="34" charset="0"/>
              <a:cs typeface="Arial" panose="020B0604020202020204" pitchFamily="34" charset="0"/>
            </a:endParaRPr>
          </a:p>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Tracy Gronewold</a:t>
            </a:r>
          </a:p>
          <a:p>
            <a:pPr marL="175022" indent="-175022">
              <a:buNone/>
            </a:pPr>
            <a:r>
              <a:rPr lang="en-US" sz="1800" dirty="0">
                <a:solidFill>
                  <a:srgbClr val="000000"/>
                </a:solidFill>
                <a:latin typeface="Arial" panose="020B0604020202020204" pitchFamily="34" charset="0"/>
                <a:cs typeface="Arial" panose="020B0604020202020204" pitchFamily="34" charset="0"/>
              </a:rPr>
              <a:t>	MLM International LLC</a:t>
            </a:r>
            <a:r>
              <a:rPr lang="en-US" sz="1800" dirty="0">
                <a:latin typeface="Arial" panose="020B0604020202020204" pitchFamily="34" charset="0"/>
                <a:cs typeface="Arial" panose="020B0604020202020204" pitchFamily="34" charset="0"/>
              </a:rPr>
              <a:t> </a:t>
            </a:r>
            <a:endParaRPr lang="en-US" sz="1800" dirty="0">
              <a:latin typeface="Arial" panose="020B0604020202020204" pitchFamily="34" charset="0"/>
              <a:ea typeface="Calibri" panose="020F0502020204030204" pitchFamily="34" charset="0"/>
              <a:cs typeface="Arial" panose="020B0604020202020204" pitchFamily="34" charset="0"/>
            </a:endParaRPr>
          </a:p>
          <a:p>
            <a:endParaRPr lang="en-US" sz="1350" dirty="0"/>
          </a:p>
        </p:txBody>
      </p:sp>
      <p:sp>
        <p:nvSpPr>
          <p:cNvPr id="6" name="Text Placeholder 2"/>
          <p:cNvSpPr txBox="1">
            <a:spLocks/>
          </p:cNvSpPr>
          <p:nvPr/>
        </p:nvSpPr>
        <p:spPr bwMode="auto">
          <a:xfrm>
            <a:off x="457200" y="6148176"/>
            <a:ext cx="2348170" cy="208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a:latin typeface="Arial" panose="020B0604020202020204" pitchFamily="34" charset="0"/>
                <a:cs typeface="Arial" panose="020B0604020202020204" pitchFamily="34" charset="0"/>
              </a:rPr>
              <a:t>*Working Group Co-Leads</a:t>
            </a:r>
          </a:p>
        </p:txBody>
      </p:sp>
      <p:sp>
        <p:nvSpPr>
          <p:cNvPr id="7" name="Text Placeholder 2">
            <a:extLst>
              <a:ext uri="{FF2B5EF4-FFF2-40B4-BE49-F238E27FC236}">
                <a16:creationId xmlns:a16="http://schemas.microsoft.com/office/drawing/2014/main" id="{A13771D1-7A14-40FD-A49D-DFE170C5F087}"/>
              </a:ext>
            </a:extLst>
          </p:cNvPr>
          <p:cNvSpPr txBox="1">
            <a:spLocks/>
          </p:cNvSpPr>
          <p:nvPr/>
        </p:nvSpPr>
        <p:spPr bwMode="auto">
          <a:xfrm>
            <a:off x="6185010" y="1239915"/>
            <a:ext cx="2607183" cy="336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Laura Kraus</a:t>
            </a:r>
          </a:p>
          <a:p>
            <a:pPr marL="175022" indent="-175022">
              <a:buNone/>
            </a:pPr>
            <a:r>
              <a:rPr lang="en-US" sz="1800" dirty="0">
                <a:solidFill>
                  <a:srgbClr val="000000"/>
                </a:solidFill>
                <a:latin typeface="Arial" panose="020B0604020202020204" pitchFamily="34" charset="0"/>
                <a:cs typeface="Arial" panose="020B0604020202020204" pitchFamily="34" charset="0"/>
              </a:rPr>
              <a:t>	Airbus OneWeb Satellites</a:t>
            </a:r>
            <a:r>
              <a:rPr lang="en-US" sz="1800" dirty="0">
                <a:latin typeface="Arial" panose="020B0604020202020204" pitchFamily="34" charset="0"/>
                <a:cs typeface="Arial" panose="020B0604020202020204" pitchFamily="34" charset="0"/>
              </a:rPr>
              <a:t> </a:t>
            </a:r>
            <a:endParaRPr lang="en-US" sz="1800" dirty="0">
              <a:latin typeface="Arial" panose="020B0604020202020204" pitchFamily="34" charset="0"/>
              <a:ea typeface="Calibri" panose="020F0502020204030204" pitchFamily="34" charset="0"/>
              <a:cs typeface="Arial" panose="020B0604020202020204" pitchFamily="34" charset="0"/>
            </a:endParaRPr>
          </a:p>
          <a:p>
            <a:pPr marL="175022" indent="-175022"/>
            <a:r>
              <a:rPr lang="en-US" sz="1800" b="1" dirty="0">
                <a:latin typeface="Arial" panose="020B0604020202020204" pitchFamily="34" charset="0"/>
                <a:cs typeface="Arial" panose="020B0604020202020204" pitchFamily="34" charset="0"/>
              </a:rPr>
              <a:t>Alexis Mitchell</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Lockheed Martin Corporation</a:t>
            </a:r>
          </a:p>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Brenda Nicacio*</a:t>
            </a:r>
          </a:p>
          <a:p>
            <a:pPr marL="175022" indent="-175022">
              <a:buNone/>
            </a:pPr>
            <a:r>
              <a:rPr lang="en-US" sz="1800" dirty="0">
                <a:latin typeface="Arial" panose="020B0604020202020204" pitchFamily="34" charset="0"/>
                <a:ea typeface="Calibri" panose="020F0502020204030204" pitchFamily="34" charset="0"/>
                <a:cs typeface="Arial" panose="020B0604020202020204" pitchFamily="34" charset="0"/>
              </a:rPr>
              <a:t>	PPG Aerospace</a:t>
            </a:r>
          </a:p>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Daniel Perrone</a:t>
            </a:r>
          </a:p>
          <a:p>
            <a:pPr marL="175022" indent="-175022">
              <a:buNone/>
            </a:pPr>
            <a:r>
              <a:rPr lang="en-US" sz="1800" dirty="0">
                <a:latin typeface="Arial" panose="020B0604020202020204" pitchFamily="34" charset="0"/>
                <a:ea typeface="Calibri" panose="020F0502020204030204" pitchFamily="34" charset="0"/>
                <a:cs typeface="Arial" panose="020B0604020202020204" pitchFamily="34" charset="0"/>
              </a:rPr>
              <a:t>	Raytheon Technologies</a:t>
            </a:r>
          </a:p>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Kim Pritula</a:t>
            </a:r>
          </a:p>
          <a:p>
            <a:pPr marL="175022" indent="-175022">
              <a:buNone/>
            </a:pPr>
            <a:r>
              <a:rPr lang="en-US" sz="1800" dirty="0">
                <a:solidFill>
                  <a:srgbClr val="000000"/>
                </a:solidFill>
                <a:latin typeface="Arial" panose="020B0604020202020204" pitchFamily="34" charset="0"/>
                <a:cs typeface="Arial" panose="020B0604020202020204" pitchFamily="34" charset="0"/>
              </a:rPr>
              <a:t>	KMP Global Consulting LLC</a:t>
            </a:r>
            <a:r>
              <a:rPr lang="en-US" sz="1800" dirty="0">
                <a:latin typeface="Arial" panose="020B0604020202020204" pitchFamily="34" charset="0"/>
                <a:cs typeface="Arial" panose="020B0604020202020204" pitchFamily="34" charset="0"/>
              </a:rPr>
              <a:t> </a:t>
            </a:r>
            <a:endParaRPr lang="en-US" sz="1800" dirty="0">
              <a:latin typeface="Arial" panose="020B0604020202020204" pitchFamily="34" charset="0"/>
              <a:ea typeface="Calibri" panose="020F0502020204030204" pitchFamily="34" charset="0"/>
              <a:cs typeface="Arial" panose="020B0604020202020204" pitchFamily="34" charset="0"/>
            </a:endParaRPr>
          </a:p>
          <a:p>
            <a:pPr marL="175022" indent="-175022"/>
            <a:r>
              <a:rPr lang="en-US" sz="1800" b="1" dirty="0">
                <a:latin typeface="Arial" panose="020B0604020202020204" pitchFamily="34" charset="0"/>
                <a:ea typeface="Calibri" panose="020F0502020204030204" pitchFamily="34" charset="0"/>
                <a:cs typeface="Arial" panose="020B0604020202020204" pitchFamily="34" charset="0"/>
              </a:rPr>
              <a:t>Heather Sears</a:t>
            </a:r>
          </a:p>
          <a:p>
            <a:pPr marL="175022" indent="-175022">
              <a:buNone/>
            </a:pPr>
            <a:r>
              <a:rPr lang="en-US" sz="1800" dirty="0">
                <a:solidFill>
                  <a:srgbClr val="000000"/>
                </a:solidFill>
                <a:latin typeface="Arial" panose="020B0604020202020204" pitchFamily="34" charset="0"/>
                <a:cs typeface="Arial" panose="020B0604020202020204" pitchFamily="34" charset="0"/>
              </a:rPr>
              <a:t>	Morgan Lewis Bockius, LLP</a:t>
            </a:r>
            <a:r>
              <a:rPr lang="en-US" sz="1800" dirty="0">
                <a:latin typeface="Arial" panose="020B0604020202020204" pitchFamily="34" charset="0"/>
                <a:cs typeface="Arial" panose="020B0604020202020204" pitchFamily="34" charset="0"/>
              </a:rPr>
              <a:t> </a:t>
            </a:r>
          </a:p>
        </p:txBody>
      </p:sp>
      <p:sp>
        <p:nvSpPr>
          <p:cNvPr id="2" name="Date Placeholder 1">
            <a:extLst>
              <a:ext uri="{FF2B5EF4-FFF2-40B4-BE49-F238E27FC236}">
                <a16:creationId xmlns:a16="http://schemas.microsoft.com/office/drawing/2014/main" id="{C7B966BE-A0BC-4613-AC74-968920C04468}"/>
              </a:ext>
            </a:extLst>
          </p:cNvPr>
          <p:cNvSpPr>
            <a:spLocks noGrp="1"/>
          </p:cNvSpPr>
          <p:nvPr>
            <p:ph type="dt" sz="half" idx="10"/>
          </p:nvPr>
        </p:nvSpPr>
        <p:spPr/>
        <p:txBody>
          <a:bodyPr/>
          <a:lstStyle/>
          <a:p>
            <a:pPr>
              <a:defRPr/>
            </a:pPr>
            <a:r>
              <a:rPr lang="en-US" sz="1000" dirty="0"/>
              <a:t>DTAG Plenary Session May 20, 2021 </a:t>
            </a:r>
          </a:p>
        </p:txBody>
      </p:sp>
      <p:sp>
        <p:nvSpPr>
          <p:cNvPr id="8" name="Slide Number Placeholder 7">
            <a:extLst>
              <a:ext uri="{FF2B5EF4-FFF2-40B4-BE49-F238E27FC236}">
                <a16:creationId xmlns:a16="http://schemas.microsoft.com/office/drawing/2014/main" id="{0A384A3E-BA5A-480B-A893-6BF4D11171AA}"/>
              </a:ext>
            </a:extLst>
          </p:cNvPr>
          <p:cNvSpPr>
            <a:spLocks noGrp="1"/>
          </p:cNvSpPr>
          <p:nvPr>
            <p:ph type="sldNum" sz="quarter" idx="12"/>
          </p:nvPr>
        </p:nvSpPr>
        <p:spPr/>
        <p:txBody>
          <a:bodyPr/>
          <a:lstStyle/>
          <a:p>
            <a:pPr>
              <a:defRPr/>
            </a:pPr>
            <a:fld id="{34D34C5A-D45E-48BA-816E-548CEC6ACD4B}" type="slidenum">
              <a:rPr lang="en-US" smtClean="0"/>
              <a:pPr>
                <a:defRPr/>
              </a:pPr>
              <a:t>77</a:t>
            </a:fld>
            <a:endParaRPr lang="en-US" dirty="0"/>
          </a:p>
        </p:txBody>
      </p:sp>
    </p:spTree>
    <p:extLst>
      <p:ext uri="{BB962C8B-B14F-4D97-AF65-F5344CB8AC3E}">
        <p14:creationId xmlns:p14="http://schemas.microsoft.com/office/powerpoint/2010/main" val="99311619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fontAlgn="base">
              <a:spcBef>
                <a:spcPct val="0"/>
              </a:spcBef>
              <a:spcAft>
                <a:spcPct val="0"/>
              </a:spcAft>
              <a:defRPr/>
            </a:pPr>
            <a:fld id="{34D34C5A-D45E-48BA-816E-548CEC6ACD4B}" type="slidenum">
              <a:rPr lang="en-US">
                <a:ea typeface="ＭＳ Ｐゴシック" charset="-128"/>
              </a:rPr>
              <a:pPr fontAlgn="base">
                <a:spcBef>
                  <a:spcPct val="0"/>
                </a:spcBef>
                <a:spcAft>
                  <a:spcPct val="0"/>
                </a:spcAft>
                <a:defRPr/>
              </a:pPr>
              <a:t>78</a:t>
            </a:fld>
            <a:endParaRPr lang="en-US" dirty="0">
              <a:ea typeface="ＭＳ Ｐゴシック" charset="-128"/>
            </a:endParaRPr>
          </a:p>
        </p:txBody>
      </p:sp>
      <p:sp>
        <p:nvSpPr>
          <p:cNvPr id="3" name="Text Placeholder 2"/>
          <p:cNvSpPr>
            <a:spLocks noGrp="1"/>
          </p:cNvSpPr>
          <p:nvPr>
            <p:ph type="body" sz="quarter" idx="13"/>
          </p:nvPr>
        </p:nvSpPr>
        <p:spPr>
          <a:xfrm>
            <a:off x="457200" y="1239915"/>
            <a:ext cx="7857067" cy="4521520"/>
          </a:xfrm>
        </p:spPr>
        <p:txBody>
          <a:bodyPr/>
          <a:lstStyle/>
          <a:p>
            <a:pPr marL="346472" lvl="1" indent="-346472">
              <a:spcAft>
                <a:spcPts val="450"/>
              </a:spcAft>
              <a:buFont typeface="Arial" panose="020B0604020202020204" pitchFamily="34" charset="0"/>
              <a:buChar char="•"/>
            </a:pPr>
            <a:r>
              <a:rPr lang="en-US" sz="2400" dirty="0">
                <a:latin typeface="Arial" panose="020B0604020202020204" pitchFamily="34" charset="0"/>
                <a:cs typeface="Arial" panose="020B0604020202020204" pitchFamily="34" charset="0"/>
              </a:rPr>
              <a:t>Formed a small working group comprised of DTAG volunteers to organize observations.</a:t>
            </a:r>
          </a:p>
          <a:p>
            <a:pPr marL="346472" lvl="1" indent="-346472">
              <a:spcAft>
                <a:spcPts val="450"/>
              </a:spcAft>
              <a:buFont typeface="Arial" panose="020B0604020202020204" pitchFamily="34" charset="0"/>
              <a:buChar char="•"/>
            </a:pPr>
            <a:r>
              <a:rPr lang="en-US" sz="2400" dirty="0">
                <a:latin typeface="Arial" panose="020B0604020202020204" pitchFamily="34" charset="0"/>
                <a:cs typeface="Arial" panose="020B0604020202020204" pitchFamily="34" charset="0"/>
              </a:rPr>
              <a:t>Solicited additional information from DDTC to better understand the request.</a:t>
            </a:r>
          </a:p>
          <a:p>
            <a:pPr marL="346472" lvl="1" indent="-346472">
              <a:spcAft>
                <a:spcPts val="450"/>
              </a:spcAft>
              <a:buFont typeface="Arial" panose="020B0604020202020204" pitchFamily="34" charset="0"/>
              <a:buChar char="•"/>
            </a:pPr>
            <a:r>
              <a:rPr lang="en-US" sz="2400" dirty="0">
                <a:latin typeface="Arial" panose="020B0604020202020204" pitchFamily="34" charset="0"/>
                <a:cs typeface="Arial" panose="020B0604020202020204" pitchFamily="34" charset="0"/>
              </a:rPr>
              <a:t>Conducted a round-table discussion with working group members and DDTC focused on two main areas:</a:t>
            </a:r>
          </a:p>
          <a:p>
            <a:pPr marL="557213" lvl="2" indent="-257175">
              <a:spcAft>
                <a:spcPts val="450"/>
              </a:spcAft>
              <a:buFontTx/>
              <a:buChar char="-"/>
            </a:pPr>
            <a:r>
              <a:rPr lang="en-US" sz="1800" dirty="0">
                <a:latin typeface="Arial" panose="020B0604020202020204" pitchFamily="34" charset="0"/>
                <a:ea typeface="Calibri" panose="020F0502020204030204" pitchFamily="34" charset="0"/>
                <a:cs typeface="Arial" panose="020B0604020202020204" pitchFamily="34" charset="0"/>
              </a:rPr>
              <a:t>Industry’s Use of 125.4(b)(9) </a:t>
            </a:r>
          </a:p>
          <a:p>
            <a:pPr marL="557213" lvl="2" indent="-257175">
              <a:spcAft>
                <a:spcPts val="450"/>
              </a:spcAft>
              <a:buFontTx/>
              <a:buChar char="-"/>
            </a:pPr>
            <a:r>
              <a:rPr lang="en-US" sz="1800" dirty="0">
                <a:latin typeface="Arial" panose="020B0604020202020204" pitchFamily="34" charset="0"/>
                <a:ea typeface="Calibri" panose="020F0502020204030204" pitchFamily="34" charset="0"/>
                <a:cs typeface="Arial" panose="020B0604020202020204" pitchFamily="34" charset="0"/>
              </a:rPr>
              <a:t>Impact on 125.4(b)(9) Use, Security Protocols Under 125.4(b)(9) and Broader Technical Data Protections</a:t>
            </a:r>
          </a:p>
          <a:p>
            <a:pPr marL="300038" lvl="2" indent="0">
              <a:spcAft>
                <a:spcPts val="450"/>
              </a:spcAft>
              <a:buNone/>
            </a:pPr>
            <a:endParaRPr lang="en-US" dirty="0"/>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DTAG Approach to the Request</a:t>
            </a:r>
          </a:p>
        </p:txBody>
      </p:sp>
      <p:sp>
        <p:nvSpPr>
          <p:cNvPr id="5" name="Date Placeholder 4">
            <a:extLst>
              <a:ext uri="{FF2B5EF4-FFF2-40B4-BE49-F238E27FC236}">
                <a16:creationId xmlns:a16="http://schemas.microsoft.com/office/drawing/2014/main" id="{3EE0BF8B-82ED-4F50-A444-A629CD2E84C8}"/>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55321213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fontAlgn="base">
              <a:spcBef>
                <a:spcPct val="0"/>
              </a:spcBef>
              <a:spcAft>
                <a:spcPct val="0"/>
              </a:spcAft>
              <a:defRPr/>
            </a:pPr>
            <a:fld id="{34D34C5A-D45E-48BA-816E-548CEC6ACD4B}" type="slidenum">
              <a:rPr lang="en-US">
                <a:ea typeface="ＭＳ Ｐゴシック" charset="-128"/>
              </a:rPr>
              <a:pPr fontAlgn="base">
                <a:spcBef>
                  <a:spcPct val="0"/>
                </a:spcBef>
                <a:spcAft>
                  <a:spcPct val="0"/>
                </a:spcAft>
                <a:defRPr/>
              </a:pPr>
              <a:t>79</a:t>
            </a:fld>
            <a:endParaRPr lang="en-US" dirty="0">
              <a:ea typeface="ＭＳ Ｐゴシック" charset="-128"/>
            </a:endParaRPr>
          </a:p>
        </p:txBody>
      </p:sp>
      <p:sp>
        <p:nvSpPr>
          <p:cNvPr id="3" name="Text Placeholder 2"/>
          <p:cNvSpPr>
            <a:spLocks noGrp="1"/>
          </p:cNvSpPr>
          <p:nvPr>
            <p:ph type="body" sz="quarter" idx="13"/>
          </p:nvPr>
        </p:nvSpPr>
        <p:spPr>
          <a:xfrm>
            <a:off x="309045" y="1239915"/>
            <a:ext cx="8315637" cy="437817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346472" lvl="1" indent="-346472">
              <a:spcAft>
                <a:spcPts val="450"/>
              </a:spcAft>
              <a:buFont typeface="Arial" panose="020B0604020202020204" pitchFamily="34" charset="0"/>
              <a:buChar char="•"/>
            </a:pPr>
            <a:r>
              <a:rPr lang="en-US" sz="1800" dirty="0">
                <a:latin typeface="Arial" panose="020B0604020202020204" pitchFamily="34" charset="0"/>
                <a:cs typeface="Arial" panose="020B0604020202020204" pitchFamily="34" charset="0"/>
              </a:rPr>
              <a:t>In the experience of the DTAG, industry applies the 125.4(b)(9) exemption to authorize the transfer of technical data from a U.S. Person (or authorized FPE of a U.S. Person) to a U.S. Person (or authorized FPE of a U.S. person) who is temporarily in another country, provided the recipient is not in a 126.1 country.</a:t>
            </a:r>
          </a:p>
          <a:p>
            <a:pPr marL="300038" lvl="2" indent="0">
              <a:spcAft>
                <a:spcPts val="450"/>
              </a:spcAft>
              <a:buNone/>
            </a:pPr>
            <a:r>
              <a:rPr lang="en-US" sz="1600" dirty="0">
                <a:latin typeface="Arial" panose="020B0604020202020204" pitchFamily="34" charset="0"/>
                <a:ea typeface="Calibri" panose="020F0502020204030204" pitchFamily="34" charset="0"/>
                <a:cs typeface="Arial" panose="020B0604020202020204" pitchFamily="34" charset="0"/>
              </a:rPr>
              <a:t>-	Examples:</a:t>
            </a:r>
          </a:p>
          <a:p>
            <a:pPr lvl="3">
              <a:buFont typeface="Arial" panose="020B0604020202020204" pitchFamily="34" charset="0"/>
              <a:buChar char="•"/>
            </a:pPr>
            <a:r>
              <a:rPr lang="en-US" sz="1600" dirty="0">
                <a:latin typeface="Arial" panose="020B0604020202020204" pitchFamily="34" charset="0"/>
                <a:cs typeface="Arial" panose="020B0604020202020204" pitchFamily="34" charset="0"/>
              </a:rPr>
              <a:t>International travel of employees on business travel</a:t>
            </a:r>
          </a:p>
          <a:p>
            <a:pPr lvl="3">
              <a:buFont typeface="Arial" panose="020B0604020202020204" pitchFamily="34" charset="0"/>
              <a:buChar char="•"/>
            </a:pPr>
            <a:r>
              <a:rPr lang="en-US" sz="1600" dirty="0">
                <a:latin typeface="Arial" panose="020B0604020202020204" pitchFamily="34" charset="0"/>
                <a:cs typeface="Arial" panose="020B0604020202020204" pitchFamily="34" charset="0"/>
              </a:rPr>
              <a:t>International travel of employees on personal travel with business assets</a:t>
            </a:r>
          </a:p>
          <a:p>
            <a:pPr lvl="3">
              <a:buFont typeface="Arial" panose="020B0604020202020204" pitchFamily="34" charset="0"/>
              <a:buChar char="•"/>
            </a:pPr>
            <a:r>
              <a:rPr lang="en-US" sz="1600" dirty="0">
                <a:latin typeface="Arial" panose="020B0604020202020204" pitchFamily="34" charset="0"/>
                <a:cs typeface="Arial" panose="020B0604020202020204" pitchFamily="34" charset="0"/>
              </a:rPr>
              <a:t>Short term deployment of U.S. Persons on overseas assignment to non-126.1 countries</a:t>
            </a:r>
          </a:p>
          <a:p>
            <a:pPr lvl="3">
              <a:buFont typeface="Arial" panose="020B0604020202020204" pitchFamily="34" charset="0"/>
              <a:buChar char="•"/>
            </a:pPr>
            <a:r>
              <a:rPr lang="en-US" sz="1600" dirty="0">
                <a:latin typeface="Arial" panose="020B0604020202020204" pitchFamily="34" charset="0"/>
                <a:cs typeface="Arial" panose="020B0604020202020204" pitchFamily="34" charset="0"/>
              </a:rPr>
              <a:t>Transmitting data to employees while they are temporarily outside the United States</a:t>
            </a:r>
          </a:p>
          <a:p>
            <a:pPr lvl="3">
              <a:buFont typeface="Arial" panose="020B0604020202020204" pitchFamily="34" charset="0"/>
              <a:buChar char="•"/>
            </a:pPr>
            <a:r>
              <a:rPr lang="en-US" sz="1600" dirty="0">
                <a:latin typeface="Arial" panose="020B0604020202020204" pitchFamily="34" charset="0"/>
                <a:cs typeface="Arial" panose="020B0604020202020204" pitchFamily="34" charset="0"/>
              </a:rPr>
              <a:t>Working with other U.S. contractors outside the United States</a:t>
            </a:r>
          </a:p>
          <a:p>
            <a:pPr marL="1028700" lvl="3" indent="0">
              <a:buNone/>
            </a:pPr>
            <a:endParaRPr lang="en-US" sz="1800" dirty="0">
              <a:latin typeface="Arial" panose="020B0604020202020204" pitchFamily="34" charset="0"/>
              <a:cs typeface="Arial" panose="020B0604020202020204" pitchFamily="34" charset="0"/>
            </a:endParaRPr>
          </a:p>
          <a:p>
            <a:pPr marL="346472" lvl="1" indent="-346472">
              <a:spcAft>
                <a:spcPts val="450"/>
              </a:spcAft>
              <a:buFont typeface="Arial" panose="020B0604020202020204" pitchFamily="34" charset="0"/>
              <a:buChar char="•"/>
            </a:pPr>
            <a:r>
              <a:rPr lang="en-US" sz="1800" dirty="0">
                <a:latin typeface="Arial" panose="020B0604020202020204" pitchFamily="34" charset="0"/>
                <a:cs typeface="Arial" panose="020B0604020202020204" pitchFamily="34" charset="0"/>
              </a:rPr>
              <a:t>125.4(b)(9) may also be invoked to cover technical discussions between U.S. Persons in a foreign country (although this is not an export per 120.54).</a:t>
            </a:r>
          </a:p>
          <a:p>
            <a:pPr marL="0" lvl="1" indent="0">
              <a:spcAft>
                <a:spcPts val="450"/>
              </a:spcAft>
              <a:buNone/>
            </a:pPr>
            <a:endParaRPr lang="en-US" sz="1500" dirty="0">
              <a:latin typeface="Arial Narrow" panose="020B0606020202030204" pitchFamily="34" charset="0"/>
              <a:ea typeface="Calibri" panose="020F0502020204030204" pitchFamily="34" charset="0"/>
              <a:cs typeface="Arial" panose="020B0604020202020204" pitchFamily="34" charset="0"/>
            </a:endParaRPr>
          </a:p>
        </p:txBody>
      </p:sp>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2"/>
            <a:r>
              <a:rPr lang="en-US" sz="3600" b="1" dirty="0">
                <a:latin typeface="Arial" panose="020B0604020202020204" pitchFamily="34" charset="0"/>
                <a:cs typeface="Arial" panose="020B0604020202020204" pitchFamily="34" charset="0"/>
              </a:rPr>
              <a:t>Industry’s Use of 125.4(b)(9) </a:t>
            </a:r>
          </a:p>
        </p:txBody>
      </p:sp>
      <p:sp>
        <p:nvSpPr>
          <p:cNvPr id="5" name="Date Placeholder 4">
            <a:extLst>
              <a:ext uri="{FF2B5EF4-FFF2-40B4-BE49-F238E27FC236}">
                <a16:creationId xmlns:a16="http://schemas.microsoft.com/office/drawing/2014/main" id="{BA3E2E1F-D2FA-47DC-BEDA-3C6E8073A13A}"/>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3117143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8</a:t>
            </a:fld>
            <a:endParaRPr lang="en-US" dirty="0"/>
          </a:p>
        </p:txBody>
      </p:sp>
      <p:sp>
        <p:nvSpPr>
          <p:cNvPr id="3" name="Text Placeholder 2"/>
          <p:cNvSpPr>
            <a:spLocks noGrp="1"/>
          </p:cNvSpPr>
          <p:nvPr>
            <p:ph type="body" sz="quarter" idx="13"/>
          </p:nvPr>
        </p:nvSpPr>
        <p:spPr>
          <a:xfrm>
            <a:off x="539474" y="1355130"/>
            <a:ext cx="8153307" cy="5166092"/>
          </a:xfrm>
        </p:spPr>
        <p:txBody>
          <a:bodyPr>
            <a:normAutofit/>
          </a:bodyPr>
          <a:lstStyle/>
          <a:p>
            <a:pPr>
              <a:spcAft>
                <a:spcPts val="600"/>
              </a:spcAft>
            </a:pPr>
            <a:r>
              <a:rPr lang="en-US" altLang="en-US" sz="2400" dirty="0">
                <a:latin typeface="Arial" panose="020B0604020202020204" pitchFamily="34" charset="0"/>
                <a:ea typeface="ＭＳ Ｐゴシック" pitchFamily="34" charset="-128"/>
                <a:cs typeface="Arial" panose="020B0604020202020204" pitchFamily="34" charset="0"/>
              </a:rPr>
              <a:t>Working Group Members</a:t>
            </a:r>
          </a:p>
          <a:p>
            <a:pPr>
              <a:spcAft>
                <a:spcPts val="600"/>
              </a:spcAft>
            </a:pPr>
            <a:r>
              <a:rPr lang="en-US" altLang="en-US" sz="2400" dirty="0">
                <a:latin typeface="Arial" panose="020B0604020202020204" pitchFamily="34" charset="0"/>
                <a:ea typeface="ＭＳ Ｐゴシック" pitchFamily="34" charset="-128"/>
                <a:cs typeface="Arial" panose="020B0604020202020204" pitchFamily="34" charset="0"/>
              </a:rPr>
              <a:t>Tasking</a:t>
            </a:r>
          </a:p>
          <a:p>
            <a:pPr>
              <a:spcAft>
                <a:spcPts val="600"/>
              </a:spcAft>
            </a:pPr>
            <a:r>
              <a:rPr lang="en-US" altLang="en-US" sz="2400" dirty="0">
                <a:latin typeface="Arial" panose="020B0604020202020204" pitchFamily="34" charset="0"/>
                <a:ea typeface="ＭＳ Ｐゴシック" pitchFamily="34" charset="-128"/>
                <a:cs typeface="Arial" panose="020B0604020202020204" pitchFamily="34" charset="0"/>
              </a:rPr>
              <a:t>DTAG Approach to Tasking</a:t>
            </a:r>
          </a:p>
          <a:p>
            <a:pPr>
              <a:spcAft>
                <a:spcPts val="600"/>
              </a:spcAft>
            </a:pPr>
            <a:r>
              <a:rPr lang="en-US" altLang="en-US" sz="2400" dirty="0">
                <a:latin typeface="Arial" panose="020B0604020202020204" pitchFamily="34" charset="0"/>
                <a:ea typeface="ＭＳ Ｐゴシック" pitchFamily="34" charset="-128"/>
                <a:cs typeface="Arial" panose="020B0604020202020204" pitchFamily="34" charset="0"/>
              </a:rPr>
              <a:t>DTAG Concerns</a:t>
            </a:r>
          </a:p>
          <a:p>
            <a:r>
              <a:rPr lang="en-US" altLang="en-US" sz="2400" dirty="0">
                <a:latin typeface="Arial" panose="020B0604020202020204" pitchFamily="34" charset="0"/>
                <a:ea typeface="ＭＳ Ｐゴシック" pitchFamily="34" charset="-128"/>
                <a:cs typeface="Arial" panose="020B0604020202020204" pitchFamily="34" charset="0"/>
              </a:rPr>
              <a:t>DTAG Recommendations</a:t>
            </a:r>
          </a:p>
          <a:p>
            <a:pPr lvl="1"/>
            <a:r>
              <a:rPr lang="en-US" altLang="en-US" sz="2000" dirty="0">
                <a:latin typeface="Arial" panose="020B0604020202020204" pitchFamily="34" charset="0"/>
                <a:ea typeface="ＭＳ Ｐゴシック" pitchFamily="34" charset="-128"/>
                <a:cs typeface="Arial" panose="020B0604020202020204" pitchFamily="34" charset="0"/>
              </a:rPr>
              <a:t>Bifurcation for USG Contracts and Other Scenarios</a:t>
            </a:r>
          </a:p>
          <a:p>
            <a:pPr lvl="1"/>
            <a:r>
              <a:rPr lang="en-US" altLang="en-US" sz="2000" dirty="0">
                <a:latin typeface="Arial" panose="020B0604020202020204" pitchFamily="34" charset="0"/>
                <a:ea typeface="ＭＳ Ｐゴシック" pitchFamily="34" charset="-128"/>
                <a:cs typeface="Arial" panose="020B0604020202020204" pitchFamily="34" charset="0"/>
              </a:rPr>
              <a:t>Clarification of §126.1 Applicability</a:t>
            </a:r>
          </a:p>
          <a:p>
            <a:pPr lvl="1">
              <a:spcAft>
                <a:spcPts val="0"/>
              </a:spcAft>
            </a:pPr>
            <a:r>
              <a:rPr lang="en-US" altLang="en-US" sz="2000" dirty="0">
                <a:latin typeface="Arial" panose="020B0604020202020204" pitchFamily="34" charset="0"/>
                <a:ea typeface="ＭＳ Ｐゴシック" pitchFamily="34" charset="-128"/>
                <a:cs typeface="Arial" panose="020B0604020202020204" pitchFamily="34" charset="0"/>
              </a:rPr>
              <a:t>Shipments and Retransfers</a:t>
            </a:r>
          </a:p>
          <a:p>
            <a:pPr lvl="1">
              <a:spcAft>
                <a:spcPts val="600"/>
              </a:spcAft>
            </a:pPr>
            <a:r>
              <a:rPr lang="en-US" altLang="en-US" sz="2000" dirty="0">
                <a:latin typeface="Arial" panose="020B0604020202020204" pitchFamily="34" charset="0"/>
                <a:ea typeface="ＭＳ Ｐゴシック" pitchFamily="34" charset="-128"/>
                <a:cs typeface="Arial" panose="020B0604020202020204" pitchFamily="34" charset="0"/>
              </a:rPr>
              <a:t>Reporting Changes in Status or End-user</a:t>
            </a:r>
          </a:p>
          <a:p>
            <a:r>
              <a:rPr lang="en-US" altLang="en-US" sz="2400" dirty="0">
                <a:latin typeface="Arial" panose="020B0604020202020204" pitchFamily="34" charset="0"/>
                <a:ea typeface="ＭＳ Ｐゴシック" pitchFamily="34" charset="-128"/>
                <a:cs typeface="Arial" panose="020B0604020202020204" pitchFamily="34" charset="0"/>
              </a:rPr>
              <a:t>Proposed Language</a:t>
            </a:r>
          </a:p>
          <a:p>
            <a:pPr marL="0" indent="0">
              <a:buNone/>
            </a:pPr>
            <a:r>
              <a:rPr lang="en-US" dirty="0">
                <a:latin typeface="Arial" panose="020B0604020202020204" pitchFamily="34" charset="0"/>
                <a:ea typeface="ＭＳ Ｐゴシック" pitchFamily="34" charset="-128"/>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Agenda</a:t>
            </a:r>
          </a:p>
        </p:txBody>
      </p:sp>
      <p:sp>
        <p:nvSpPr>
          <p:cNvPr id="5" name="Date Placeholder 4">
            <a:extLst>
              <a:ext uri="{FF2B5EF4-FFF2-40B4-BE49-F238E27FC236}">
                <a16:creationId xmlns:a16="http://schemas.microsoft.com/office/drawing/2014/main" id="{6C7876D3-F7F5-4F63-BEDC-A140B580C915}"/>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95551275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80</a:t>
            </a:fld>
            <a:endParaRPr lang="en-US" dirty="0"/>
          </a:p>
        </p:txBody>
      </p:sp>
      <p:sp>
        <p:nvSpPr>
          <p:cNvPr id="3" name="Text Placeholder 2"/>
          <p:cNvSpPr>
            <a:spLocks noGrp="1"/>
          </p:cNvSpPr>
          <p:nvPr>
            <p:ph type="body" sz="quarter" idx="13"/>
          </p:nvPr>
        </p:nvSpPr>
        <p:spPr>
          <a:xfrm>
            <a:off x="347450" y="1239915"/>
            <a:ext cx="8339350" cy="43845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r>
              <a:rPr lang="en-US" sz="2000" dirty="0">
                <a:latin typeface="Arial" panose="020B0604020202020204" pitchFamily="34" charset="0"/>
                <a:cs typeface="Arial" panose="020B0604020202020204" pitchFamily="34" charset="0"/>
              </a:rPr>
              <a:t>The 2016 implementation of the “end-to-end encryption rule” in Section 120.54 has reduced some use of 125.4(b)(9) by clarifying when certain electronic data transfers are not “exports”.</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However, industry still frequently invokes 125.4(b)(9) for transfers of technical data where 120.54 is not applicable or all of the prerequisites of 120.54 are not present (e.g., the requirements that 120.54(b)(2) imposes on a “recipient”).</a:t>
            </a:r>
          </a:p>
          <a:p>
            <a:endParaRPr lang="en-US" sz="2000" dirty="0">
              <a:latin typeface="Arial" panose="020B0604020202020204" pitchFamily="34" charset="0"/>
              <a:ea typeface="Calibri" panose="020F050202020403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In addition (as noted on the prior slide) industry invokes the 125.4(b)(9) exemption to cover transfers between U.S. Persons, even though such transfers may not technically constitute an “export” under 120.54 as it simplifies implementation.</a:t>
            </a:r>
          </a:p>
        </p:txBody>
      </p:sp>
      <p:sp>
        <p:nvSpPr>
          <p:cNvPr id="4" name="Title 3"/>
          <p:cNvSpPr>
            <a:spLocks noGrp="1"/>
          </p:cNvSpPr>
          <p:nvPr>
            <p:ph type="title"/>
          </p:nvPr>
        </p:nvSpPr>
        <p:spPr>
          <a:xfrm>
            <a:off x="-151815" y="356600"/>
            <a:ext cx="8838615" cy="7102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r>
              <a:rPr lang="en-US" sz="2800" b="1" dirty="0">
                <a:latin typeface="Arial" panose="020B0604020202020204" pitchFamily="34" charset="0"/>
                <a:cs typeface="Arial" panose="020B0604020202020204" pitchFamily="34" charset="0"/>
              </a:rPr>
              <a:t>Impact of “New” 120.54 on Use of 125.4(b)(9) </a:t>
            </a:r>
            <a:br>
              <a:rPr lang="en-US" sz="2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and Other Considerations</a:t>
            </a:r>
          </a:p>
        </p:txBody>
      </p:sp>
      <p:sp>
        <p:nvSpPr>
          <p:cNvPr id="5" name="Date Placeholder 4">
            <a:extLst>
              <a:ext uri="{FF2B5EF4-FFF2-40B4-BE49-F238E27FC236}">
                <a16:creationId xmlns:a16="http://schemas.microsoft.com/office/drawing/2014/main" id="{F114D1AD-30F1-40A6-9AA7-DEC35335DBAA}"/>
              </a:ext>
            </a:extLst>
          </p:cNvPr>
          <p:cNvSpPr>
            <a:spLocks noGrp="1"/>
          </p:cNvSpPr>
          <p:nvPr>
            <p:ph type="dt" sz="half" idx="10"/>
          </p:nvPr>
        </p:nvSpPr>
        <p:spPr>
          <a:xfrm>
            <a:off x="473641" y="6329553"/>
            <a:ext cx="2133600" cy="365125"/>
          </a:xfrm>
        </p:spPr>
        <p:txBody>
          <a:bodyPr/>
          <a:lstStyle/>
          <a:p>
            <a:pPr>
              <a:defRPr/>
            </a:pPr>
            <a:r>
              <a:rPr lang="en-US" sz="1000" dirty="0"/>
              <a:t>DTAG Plenary Session May 20, 2021 </a:t>
            </a:r>
          </a:p>
        </p:txBody>
      </p:sp>
    </p:spTree>
    <p:extLst>
      <p:ext uri="{BB962C8B-B14F-4D97-AF65-F5344CB8AC3E}">
        <p14:creationId xmlns:p14="http://schemas.microsoft.com/office/powerpoint/2010/main" val="310415937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81</a:t>
            </a:fld>
            <a:endParaRPr lang="en-US" dirty="0"/>
          </a:p>
        </p:txBody>
      </p:sp>
      <p:sp>
        <p:nvSpPr>
          <p:cNvPr id="3" name="Text Placeholder 2"/>
          <p:cNvSpPr>
            <a:spLocks noGrp="1"/>
          </p:cNvSpPr>
          <p:nvPr>
            <p:ph type="body" sz="quarter" idx="13"/>
          </p:nvPr>
        </p:nvSpPr>
        <p:spPr>
          <a:xfrm>
            <a:off x="309045" y="1163105"/>
            <a:ext cx="8490771" cy="446141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indent="0">
              <a:buNone/>
            </a:pPr>
            <a:endParaRPr lang="en-US" sz="600" dirty="0"/>
          </a:p>
          <a:p>
            <a:pPr marL="0" indent="0">
              <a:buNone/>
            </a:pPr>
            <a:r>
              <a:rPr lang="en-US" sz="1600" b="1" dirty="0">
                <a:latin typeface="Arial" panose="020B0604020202020204" pitchFamily="34" charset="0"/>
                <a:cs typeface="Arial" panose="020B0604020202020204" pitchFamily="34" charset="0"/>
              </a:rPr>
              <a:t>DTAG believes that existing security expectations found elsewhere in the ITAR make the addition of specific additional precautions in 125.4(b)(9) unnecessary and potentially duplicative:</a:t>
            </a:r>
          </a:p>
          <a:p>
            <a:r>
              <a:rPr lang="en-US" sz="1600" dirty="0">
                <a:latin typeface="Arial" panose="020B0604020202020204" pitchFamily="34" charset="0"/>
                <a:cs typeface="Arial" panose="020B0604020202020204" pitchFamily="34" charset="0"/>
              </a:rPr>
              <a:t>ITAR-regulated entities and individuals are already obligated to ensure they protect </a:t>
            </a:r>
            <a:r>
              <a:rPr lang="en-US" sz="1600" u="sng" dirty="0">
                <a:latin typeface="Arial" panose="020B0604020202020204" pitchFamily="34" charset="0"/>
                <a:cs typeface="Arial" panose="020B0604020202020204" pitchFamily="34" charset="0"/>
              </a:rPr>
              <a:t>all</a:t>
            </a:r>
            <a:r>
              <a:rPr lang="en-US" sz="1600" dirty="0">
                <a:latin typeface="Arial" panose="020B0604020202020204" pitchFamily="34" charset="0"/>
                <a:cs typeface="Arial" panose="020B0604020202020204" pitchFamily="34" charset="0"/>
              </a:rPr>
              <a:t> ITAR-regulated technical data, software and hardware from unauthorized exports, reexports, and transfers.</a:t>
            </a:r>
          </a:p>
          <a:p>
            <a:pPr lvl="1"/>
            <a:r>
              <a:rPr lang="en-US" sz="1600" dirty="0">
                <a:latin typeface="Arial" panose="020B0604020202020204" pitchFamily="34" charset="0"/>
                <a:cs typeface="Arial" panose="020B0604020202020204" pitchFamily="34" charset="0"/>
              </a:rPr>
              <a:t>These requirements are implemented through tailored policies and procedures specific to each authorized individual/entity.</a:t>
            </a:r>
          </a:p>
          <a:p>
            <a:r>
              <a:rPr lang="en-US" sz="1600" dirty="0">
                <a:latin typeface="Arial" panose="020B0604020202020204" pitchFamily="34" charset="0"/>
                <a:cs typeface="Arial" panose="020B0604020202020204" pitchFamily="34" charset="0"/>
              </a:rPr>
              <a:t>Adding specific security precautions to 125.4(b)(9) would duplicate these existing requirements and programs without measurably enhancing security.</a:t>
            </a:r>
          </a:p>
          <a:p>
            <a:r>
              <a:rPr lang="en-US" sz="1600" dirty="0">
                <a:latin typeface="Arial" panose="020B0604020202020204" pitchFamily="34" charset="0"/>
                <a:cs typeface="Arial" panose="020B0604020202020204" pitchFamily="34" charset="0"/>
              </a:rPr>
              <a:t>If specific security precautions were to be added to 125.4(b)(9), they would apply only to transfers pursuant to 125.4(b)(9). </a:t>
            </a:r>
          </a:p>
          <a:p>
            <a:pPr lvl="1"/>
            <a:r>
              <a:rPr lang="en-US" sz="1600" dirty="0">
                <a:latin typeface="Arial" panose="020B0604020202020204" pitchFamily="34" charset="0"/>
                <a:cs typeface="Arial" panose="020B0604020202020204" pitchFamily="34" charset="0"/>
              </a:rPr>
              <a:t>Contrast this with the encryption standards and other protocols specified in 120.54, which define an exception to what is *not* an “export” under the ITAR, but do not seek to set forth a comprehensive list of all security requirements.  </a:t>
            </a:r>
          </a:p>
          <a:p>
            <a:r>
              <a:rPr lang="en-US" sz="1600" dirty="0">
                <a:latin typeface="Arial" panose="020B0604020202020204" pitchFamily="34" charset="0"/>
                <a:cs typeface="Arial" panose="020B0604020202020204" pitchFamily="34" charset="0"/>
              </a:rPr>
              <a:t>A new set of requirements to address electronic transfers could conflict with many other existing cyber protection requirements or cause confusion as industry seeks to apply multiple, overlapping requirements.</a:t>
            </a:r>
          </a:p>
          <a:p>
            <a:endParaRPr lang="en-US" sz="600" dirty="0"/>
          </a:p>
        </p:txBody>
      </p:sp>
      <p:sp>
        <p:nvSpPr>
          <p:cNvPr id="4" name="Title 3"/>
          <p:cNvSpPr>
            <a:spLocks noGrp="1"/>
          </p:cNvSpPr>
          <p:nvPr>
            <p:ph type="title"/>
          </p:nvPr>
        </p:nvSpPr>
        <p:spPr>
          <a:xfrm>
            <a:off x="-190220" y="279790"/>
            <a:ext cx="8990036" cy="76002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r>
              <a:rPr lang="en-US" sz="3000" b="1" dirty="0">
                <a:latin typeface="Arial" panose="020B0604020202020204" pitchFamily="34" charset="0"/>
                <a:cs typeface="Arial" panose="020B0604020202020204" pitchFamily="34" charset="0"/>
              </a:rPr>
              <a:t>Should Additional “Security Precautions” </a:t>
            </a:r>
            <a:br>
              <a:rPr lang="en-US" sz="3000" b="1" dirty="0">
                <a:latin typeface="Arial" panose="020B0604020202020204" pitchFamily="34" charset="0"/>
                <a:cs typeface="Arial" panose="020B0604020202020204" pitchFamily="34" charset="0"/>
              </a:rPr>
            </a:br>
            <a:r>
              <a:rPr lang="en-US" sz="3000" b="1" dirty="0">
                <a:latin typeface="Arial" panose="020B0604020202020204" pitchFamily="34" charset="0"/>
                <a:cs typeface="Arial" panose="020B0604020202020204" pitchFamily="34" charset="0"/>
              </a:rPr>
              <a:t>Be Added to 125.4(b)(9)?</a:t>
            </a:r>
          </a:p>
        </p:txBody>
      </p:sp>
      <p:sp>
        <p:nvSpPr>
          <p:cNvPr id="5" name="Date Placeholder 4">
            <a:extLst>
              <a:ext uri="{FF2B5EF4-FFF2-40B4-BE49-F238E27FC236}">
                <a16:creationId xmlns:a16="http://schemas.microsoft.com/office/drawing/2014/main" id="{5459256F-5DE7-4A8C-87DF-C872A6AF02AE}"/>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51687306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82</a:t>
            </a:fld>
            <a:endParaRPr lang="en-US" dirty="0"/>
          </a:p>
        </p:txBody>
      </p:sp>
      <p:sp>
        <p:nvSpPr>
          <p:cNvPr id="3" name="Text Placeholder 2"/>
          <p:cNvSpPr>
            <a:spLocks noGrp="1"/>
          </p:cNvSpPr>
          <p:nvPr>
            <p:ph type="body" sz="quarter" idx="13"/>
          </p:nvPr>
        </p:nvSpPr>
        <p:spPr>
          <a:xfrm>
            <a:off x="457200" y="1278320"/>
            <a:ext cx="8147325" cy="434619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buFont typeface="+mj-lt"/>
              <a:buAutoNum type="arabicPeriod"/>
            </a:pPr>
            <a:r>
              <a:rPr lang="en-US" sz="1400" dirty="0">
                <a:latin typeface="Arial" panose="020B0604020202020204" pitchFamily="34" charset="0"/>
                <a:cs typeface="Arial" panose="020B0604020202020204" pitchFamily="34" charset="0"/>
              </a:rPr>
              <a:t>DTAG submits that 125.4(b)(9) is not the appropriate vehicle for a specific list of security precautions that apply to the proper handling and transmission of ITAR technical data.</a:t>
            </a:r>
          </a:p>
          <a:p>
            <a:pPr lvl="1"/>
            <a:r>
              <a:rPr lang="en-US" sz="1400" dirty="0">
                <a:latin typeface="Arial" panose="020B0604020202020204" pitchFamily="34" charset="0"/>
                <a:cs typeface="Arial" panose="020B0604020202020204" pitchFamily="34" charset="0"/>
              </a:rPr>
              <a:t>Existing requirements of the ITAR already clearly set forth the standard of protection that DDTC expects industry to achieve.</a:t>
            </a:r>
          </a:p>
          <a:p>
            <a:pPr lvl="1"/>
            <a:r>
              <a:rPr lang="en-US" sz="1400" dirty="0">
                <a:latin typeface="Arial" panose="020B0604020202020204" pitchFamily="34" charset="0"/>
                <a:cs typeface="Arial" panose="020B0604020202020204" pitchFamily="34" charset="0"/>
              </a:rPr>
              <a:t>Accordingly, instead of expanding the non-exclusive list of “security precautions” in existing 125.4(b)(9), DDTC should consider its removal to avoid duplication and potential confusion.</a:t>
            </a:r>
          </a:p>
          <a:p>
            <a:pPr lvl="1"/>
            <a:endParaRPr lang="en-US" sz="1400" dirty="0">
              <a:latin typeface="Arial" panose="020B0604020202020204" pitchFamily="34" charset="0"/>
              <a:cs typeface="Arial" panose="020B0604020202020204" pitchFamily="34" charset="0"/>
            </a:endParaRPr>
          </a:p>
          <a:p>
            <a:pPr>
              <a:buFont typeface="+mj-lt"/>
              <a:buAutoNum type="arabicPeriod"/>
            </a:pPr>
            <a:r>
              <a:rPr lang="en-US" sz="1400" dirty="0">
                <a:latin typeface="Arial" panose="020B0604020202020204" pitchFamily="34" charset="0"/>
                <a:cs typeface="Arial" panose="020B0604020202020204" pitchFamily="34" charset="0"/>
              </a:rPr>
              <a:t>In addition, 125.4(b)(9)(i) and (ii) should be modified as follows to make clear that it applies only to authorized FPEs:</a:t>
            </a:r>
          </a:p>
          <a:p>
            <a:pPr lvl="1"/>
            <a:r>
              <a:rPr lang="en-US" sz="1400" dirty="0">
                <a:latin typeface="Arial" panose="020B0604020202020204" pitchFamily="34" charset="0"/>
                <a:cs typeface="Arial" panose="020B0604020202020204" pitchFamily="34" charset="0"/>
              </a:rPr>
              <a:t>“(i) Foreign person </a:t>
            </a:r>
            <a:r>
              <a:rPr lang="en-US" sz="1400" u="sng" dirty="0">
                <a:solidFill>
                  <a:srgbClr val="FF0000"/>
                </a:solidFill>
                <a:latin typeface="Arial" panose="020B0604020202020204" pitchFamily="34" charset="0"/>
                <a:cs typeface="Arial" panose="020B0604020202020204" pitchFamily="34" charset="0"/>
              </a:rPr>
              <a:t>employees</a:t>
            </a:r>
            <a:r>
              <a:rPr lang="en-US" sz="1400" dirty="0">
                <a:latin typeface="Arial" panose="020B0604020202020204" pitchFamily="34" charset="0"/>
                <a:cs typeface="Arial" panose="020B0604020202020204" pitchFamily="34" charset="0"/>
              </a:rPr>
              <a:t> may only export, reexport, retransfer, or receive such technical data as they are authorized to receive through a separate license or other approval.”</a:t>
            </a:r>
          </a:p>
          <a:p>
            <a:pPr lvl="1"/>
            <a:r>
              <a:rPr lang="en-US" sz="1400" dirty="0">
                <a:latin typeface="Arial" panose="020B0604020202020204" pitchFamily="34" charset="0"/>
                <a:cs typeface="Arial" panose="020B0604020202020204" pitchFamily="34" charset="0"/>
              </a:rPr>
              <a:t>“(ii) The technical data exported, reexported, or retransferred under this authorization may only be possessed or used by a U.S. person or authorized foreign person </a:t>
            </a:r>
            <a:r>
              <a:rPr lang="en-US" sz="1400" u="sng" dirty="0">
                <a:solidFill>
                  <a:srgbClr val="FF0000"/>
                </a:solidFill>
                <a:latin typeface="Arial" panose="020B0604020202020204" pitchFamily="34" charset="0"/>
                <a:cs typeface="Arial" panose="020B0604020202020204" pitchFamily="34" charset="0"/>
              </a:rPr>
              <a:t>employee</a:t>
            </a:r>
            <a:r>
              <a:rPr lang="en-US" sz="1400" dirty="0">
                <a:latin typeface="Arial" panose="020B0604020202020204" pitchFamily="34" charset="0"/>
                <a:cs typeface="Arial" panose="020B0604020202020204" pitchFamily="34" charset="0"/>
              </a:rPr>
              <a:t>.”</a:t>
            </a:r>
          </a:p>
          <a:p>
            <a:pPr marL="600075" lvl="2" indent="0">
              <a:buNone/>
            </a:pPr>
            <a:endParaRPr lang="en-US" sz="1400" dirty="0">
              <a:latin typeface="Arial" panose="020B0604020202020204" pitchFamily="34" charset="0"/>
              <a:cs typeface="Arial" panose="020B0604020202020204" pitchFamily="34" charset="0"/>
            </a:endParaRPr>
          </a:p>
          <a:p>
            <a:pPr>
              <a:buFont typeface="+mj-lt"/>
              <a:buAutoNum type="arabicPeriod"/>
            </a:pPr>
            <a:r>
              <a:rPr lang="en-US" sz="1400" dirty="0">
                <a:latin typeface="Arial" panose="020B0604020202020204" pitchFamily="34" charset="0"/>
                <a:cs typeface="Arial" panose="020B0604020202020204" pitchFamily="34" charset="0"/>
              </a:rPr>
              <a:t>DTAG recommends that DDTC consider adding an exemption similar to 125.4(b)(9) to allow authorized non-U.S. persons with ITAR Technical Data on their devices to travel with such data for their own personal use, provided they are not traveling to a 126.1 country.</a:t>
            </a:r>
          </a:p>
        </p:txBody>
      </p:sp>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r>
              <a:rPr lang="en-US" sz="3600" b="1" dirty="0">
                <a:latin typeface="Arial" panose="020B0604020202020204" pitchFamily="34" charset="0"/>
                <a:cs typeface="Arial" panose="020B0604020202020204" pitchFamily="34" charset="0"/>
              </a:rPr>
              <a:t>Recommendations</a:t>
            </a:r>
          </a:p>
        </p:txBody>
      </p:sp>
      <p:sp>
        <p:nvSpPr>
          <p:cNvPr id="5" name="Date Placeholder 4">
            <a:extLst>
              <a:ext uri="{FF2B5EF4-FFF2-40B4-BE49-F238E27FC236}">
                <a16:creationId xmlns:a16="http://schemas.microsoft.com/office/drawing/2014/main" id="{13C52382-CD4D-45A1-8BDB-FA0C01E126D3}"/>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268340802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pPr>
                <a:defRPr/>
              </a:pPr>
              <a:t>83</a:t>
            </a:fld>
            <a:endParaRPr lang="en-US" dirty="0"/>
          </a:p>
        </p:txBody>
      </p:sp>
      <p:sp>
        <p:nvSpPr>
          <p:cNvPr id="3" name="Text Placeholder 2"/>
          <p:cNvSpPr>
            <a:spLocks noGrp="1"/>
          </p:cNvSpPr>
          <p:nvPr>
            <p:ph type="body" sz="quarter" idx="13"/>
          </p:nvPr>
        </p:nvSpPr>
        <p:spPr>
          <a:xfrm>
            <a:off x="731500" y="1508751"/>
            <a:ext cx="6029585" cy="2460016"/>
          </a:xfrm>
        </p:spPr>
        <p:txBody>
          <a:bodyPr/>
          <a:lstStyle/>
          <a:p>
            <a:r>
              <a:rPr lang="en-US" sz="2400" dirty="0">
                <a:latin typeface="Arial" panose="020B0604020202020204" pitchFamily="34" charset="0"/>
                <a:cs typeface="Arial" panose="020B0604020202020204" pitchFamily="34" charset="0"/>
              </a:rPr>
              <a:t>Provide White Paper Summary</a:t>
            </a:r>
          </a:p>
          <a:p>
            <a:pPr marL="0" indent="0">
              <a:buNone/>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Prepared to assist</a:t>
            </a:r>
          </a:p>
        </p:txBody>
      </p:sp>
      <p:sp>
        <p:nvSpPr>
          <p:cNvPr id="4" name="Title 3"/>
          <p:cNvSpPr>
            <a:spLocks noGrp="1"/>
          </p:cNvSpPr>
          <p:nvPr>
            <p:ph type="title"/>
          </p:nvPr>
        </p:nvSpPr>
        <p:spPr/>
        <p:txBody>
          <a:bodyPr/>
          <a:lstStyle/>
          <a:p>
            <a:r>
              <a:rPr lang="en-US" sz="3600" b="1" dirty="0">
                <a:latin typeface="Arial" panose="020B0604020202020204" pitchFamily="34" charset="0"/>
                <a:cs typeface="Arial" panose="020B0604020202020204" pitchFamily="34" charset="0"/>
              </a:rPr>
              <a:t>Next Steps</a:t>
            </a:r>
          </a:p>
        </p:txBody>
      </p:sp>
      <p:sp>
        <p:nvSpPr>
          <p:cNvPr id="5" name="Date Placeholder 4">
            <a:extLst>
              <a:ext uri="{FF2B5EF4-FFF2-40B4-BE49-F238E27FC236}">
                <a16:creationId xmlns:a16="http://schemas.microsoft.com/office/drawing/2014/main" id="{8301DE67-A385-4572-B3A4-836AD48C2425}"/>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353631085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3582620"/>
            <a:ext cx="6836090" cy="2073642"/>
          </a:xfrm>
        </p:spPr>
        <p:txBody>
          <a:bodyPr/>
          <a:lstStyle/>
          <a:p>
            <a:r>
              <a:rPr lang="en-US" sz="2800" b="1" dirty="0">
                <a:solidFill>
                  <a:schemeClr val="tx1"/>
                </a:solidFill>
                <a:latin typeface="Arial" panose="020B0604020202020204" pitchFamily="34" charset="0"/>
                <a:cs typeface="Arial" panose="020B0604020202020204" pitchFamily="34" charset="0"/>
              </a:rPr>
              <a:t>DDTC Comments on DTAG Review of ITAR Part 125.4(b)(9)</a:t>
            </a:r>
            <a:br>
              <a:rPr lang="en-US" sz="2800" b="1" dirty="0">
                <a:solidFill>
                  <a:schemeClr val="tx1"/>
                </a:solidFill>
                <a:latin typeface="Arial" panose="020B0604020202020204" pitchFamily="34" charset="0"/>
                <a:cs typeface="Arial" panose="020B0604020202020204" pitchFamily="34" charset="0"/>
              </a:rPr>
            </a:br>
            <a:r>
              <a:rPr lang="en-US" sz="2800" b="1" dirty="0">
                <a:solidFill>
                  <a:schemeClr val="tx1"/>
                </a:solidFill>
                <a:latin typeface="Arial" panose="020B0604020202020204" pitchFamily="34" charset="0"/>
                <a:cs typeface="Arial" panose="020B0604020202020204" pitchFamily="34" charset="0"/>
              </a:rPr>
              <a:t>Plenary Session</a:t>
            </a:r>
            <a:br>
              <a:rPr lang="en-US" sz="2800" b="1" dirty="0">
                <a:solidFill>
                  <a:schemeClr val="tx1"/>
                </a:solidFill>
                <a:latin typeface="Arial" panose="020B0604020202020204" pitchFamily="34" charset="0"/>
                <a:cs typeface="Arial" panose="020B0604020202020204" pitchFamily="34" charset="0"/>
              </a:rPr>
            </a:br>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277944282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69170" y="3275380"/>
            <a:ext cx="6400800" cy="2380881"/>
          </a:xfrm>
        </p:spPr>
        <p:txBody>
          <a:bodyPr/>
          <a:lstStyle/>
          <a:p>
            <a:br>
              <a:rPr lang="en-US" sz="2800" b="1" dirty="0">
                <a:solidFill>
                  <a:schemeClr val="tx1"/>
                </a:solidFill>
                <a:latin typeface="Arial" panose="020B0604020202020204" pitchFamily="34" charset="0"/>
                <a:cs typeface="Arial" panose="020B0604020202020204" pitchFamily="34" charset="0"/>
              </a:rPr>
            </a:br>
            <a:r>
              <a:rPr lang="en-US" sz="2800" b="1" dirty="0">
                <a:solidFill>
                  <a:schemeClr val="tx1"/>
                </a:solidFill>
                <a:latin typeface="Arial" panose="020B0604020202020204" pitchFamily="34" charset="0"/>
                <a:cs typeface="Arial" panose="020B0604020202020204" pitchFamily="34" charset="0"/>
              </a:rPr>
              <a:t>DTAG Vote on Part 125.4(b)(9) Review &amp; Observations</a:t>
            </a:r>
            <a:br>
              <a:rPr lang="en-US" sz="2800" b="1" dirty="0">
                <a:solidFill>
                  <a:schemeClr val="tx1"/>
                </a:solidFill>
                <a:latin typeface="Arial" panose="020B0604020202020204" pitchFamily="34" charset="0"/>
                <a:cs typeface="Arial" panose="020B0604020202020204" pitchFamily="34" charset="0"/>
              </a:rPr>
            </a:br>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288753929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54050" y="1201738"/>
            <a:ext cx="7772400" cy="1470025"/>
          </a:xfrm>
        </p:spPr>
        <p:txBody>
          <a:bodyPr/>
          <a:lstStyle/>
          <a:p>
            <a:br>
              <a:rPr lang="en-US" dirty="0"/>
            </a:br>
            <a:br>
              <a:rPr lang="en-US" dirty="0"/>
            </a:br>
            <a:r>
              <a:rPr lang="en-US" sz="4000" b="1" dirty="0">
                <a:latin typeface="Arial" panose="020B0604020202020204" pitchFamily="34" charset="0"/>
                <a:cs typeface="Arial" panose="020B0604020202020204" pitchFamily="34" charset="0"/>
              </a:rPr>
              <a:t>Defense Trade Advisory Group</a:t>
            </a:r>
            <a:br>
              <a:rPr lang="en-US" dirty="0"/>
            </a:br>
            <a:br>
              <a:rPr lang="en-US" dirty="0"/>
            </a:br>
            <a:endParaRPr lang="en-US" b="1" dirty="0"/>
          </a:p>
        </p:txBody>
      </p:sp>
      <p:sp>
        <p:nvSpPr>
          <p:cNvPr id="5123" name="Subtitle 2"/>
          <p:cNvSpPr>
            <a:spLocks noGrp="1"/>
          </p:cNvSpPr>
          <p:nvPr>
            <p:ph type="subTitle" idx="1"/>
          </p:nvPr>
        </p:nvSpPr>
        <p:spPr>
          <a:xfrm>
            <a:off x="1219200" y="2671764"/>
            <a:ext cx="6400800" cy="3061536"/>
          </a:xfrm>
        </p:spPr>
        <p:txBody>
          <a:bodyPr/>
          <a:lstStyle/>
          <a:p>
            <a:br>
              <a:rPr lang="en-US" sz="2800" b="1" dirty="0">
                <a:solidFill>
                  <a:schemeClr val="tx1"/>
                </a:solidFill>
                <a:latin typeface="Arial" panose="020B0604020202020204" pitchFamily="34" charset="0"/>
                <a:cs typeface="Arial" panose="020B0604020202020204" pitchFamily="34" charset="0"/>
              </a:rPr>
            </a:br>
            <a:r>
              <a:rPr lang="en-US" b="1" dirty="0">
                <a:solidFill>
                  <a:schemeClr val="tx1"/>
                </a:solidFill>
                <a:latin typeface="Arial" panose="020B0604020202020204" pitchFamily="34" charset="0"/>
                <a:cs typeface="Arial" panose="020B0604020202020204" pitchFamily="34" charset="0"/>
              </a:rPr>
              <a:t>Closing Remarks</a:t>
            </a:r>
          </a:p>
          <a:p>
            <a:r>
              <a:rPr lang="en-US" sz="2800" b="1" dirty="0">
                <a:solidFill>
                  <a:schemeClr val="tx1"/>
                </a:solidFill>
                <a:latin typeface="Arial" panose="020B0604020202020204" pitchFamily="34" charset="0"/>
                <a:cs typeface="Arial" panose="020B0604020202020204" pitchFamily="34" charset="0"/>
              </a:rPr>
              <a:t>DTAG Chair Andrea Fekkes Dynes</a:t>
            </a:r>
          </a:p>
          <a:p>
            <a:r>
              <a:rPr lang="en-US" sz="2800" b="1" dirty="0">
                <a:solidFill>
                  <a:schemeClr val="tx1"/>
                </a:solidFill>
                <a:latin typeface="Arial" panose="020B0604020202020204" pitchFamily="34" charset="0"/>
                <a:cs typeface="Arial" panose="020B0604020202020204" pitchFamily="34" charset="0"/>
              </a:rPr>
              <a:t>DAS DDTC Michael F. Miller</a:t>
            </a:r>
          </a:p>
          <a:p>
            <a:r>
              <a:rPr lang="en-US" sz="2800" b="1" dirty="0">
                <a:solidFill>
                  <a:schemeClr val="tx1"/>
                </a:solidFill>
                <a:latin typeface="Arial" panose="020B0604020202020204" pitchFamily="34" charset="0"/>
                <a:cs typeface="Arial" panose="020B0604020202020204" pitchFamily="34" charset="0"/>
              </a:rPr>
              <a:t>Plenary Session</a:t>
            </a:r>
          </a:p>
          <a:p>
            <a:r>
              <a:rPr lang="en-US" sz="2800" b="1" dirty="0">
                <a:solidFill>
                  <a:schemeClr val="tx1"/>
                </a:solidFill>
                <a:latin typeface="Arial" panose="020B0604020202020204" pitchFamily="34" charset="0"/>
                <a:cs typeface="Arial" panose="020B0604020202020204" pitchFamily="34" charset="0"/>
              </a:rPr>
              <a:t>May 20, 2021</a:t>
            </a:r>
          </a:p>
        </p:txBody>
      </p:sp>
    </p:spTree>
    <p:extLst>
      <p:ext uri="{BB962C8B-B14F-4D97-AF65-F5344CB8AC3E}">
        <p14:creationId xmlns:p14="http://schemas.microsoft.com/office/powerpoint/2010/main" val="1088994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D34C5A-D45E-48BA-816E-548CEC6ACD4B}" type="slidenum">
              <a:rPr lang="en-US" smtClean="0">
                <a:latin typeface="Arial" panose="020B0604020202020204" pitchFamily="34" charset="0"/>
                <a:cs typeface="Arial" panose="020B0604020202020204" pitchFamily="34" charset="0"/>
              </a:rPr>
              <a:pPr>
                <a:defRPr/>
              </a:pPr>
              <a:t>9</a:t>
            </a:fld>
            <a:endParaRPr lang="en-US"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a:xfrm>
            <a:off x="457200" y="433410"/>
            <a:ext cx="7543800" cy="633390"/>
          </a:xfrm>
        </p:spPr>
        <p:txBody>
          <a:bodyPr/>
          <a:lstStyle/>
          <a:p>
            <a:r>
              <a:rPr lang="en-US" sz="3600" b="1" dirty="0">
                <a:latin typeface="Arial" panose="020B0604020202020204" pitchFamily="34" charset="0"/>
                <a:cs typeface="Arial" panose="020B0604020202020204" pitchFamily="34" charset="0"/>
              </a:rPr>
              <a:t>Working Group Members</a:t>
            </a:r>
          </a:p>
        </p:txBody>
      </p:sp>
      <p:sp>
        <p:nvSpPr>
          <p:cNvPr id="6" name="Content Placeholder 2"/>
          <p:cNvSpPr txBox="1">
            <a:spLocks/>
          </p:cNvSpPr>
          <p:nvPr/>
        </p:nvSpPr>
        <p:spPr>
          <a:xfrm>
            <a:off x="460862" y="1439818"/>
            <a:ext cx="8229600" cy="5116435"/>
          </a:xfrm>
          <a:prstGeom prst="rect">
            <a:avLst/>
          </a:prstGeom>
        </p:spPr>
        <p:txBody>
          <a:bodyPr numCol="2">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2000" b="1" dirty="0">
                <a:latin typeface="Arial" panose="020B0604020202020204" pitchFamily="34" charset="0"/>
                <a:cs typeface="Arial" panose="020B0604020202020204" pitchFamily="34" charset="0"/>
              </a:rPr>
              <a:t>Maria Assusa</a:t>
            </a:r>
          </a:p>
          <a:p>
            <a:pPr marL="344488" indent="0">
              <a:spcBef>
                <a:spcPts val="0"/>
              </a:spcBef>
              <a:spcAft>
                <a:spcPts val="600"/>
              </a:spcAft>
              <a:buNone/>
            </a:pPr>
            <a:r>
              <a:rPr lang="en-US" sz="1600" dirty="0">
                <a:latin typeface="Arial" panose="020B0604020202020204" pitchFamily="34" charset="0"/>
                <a:cs typeface="Arial" panose="020B0604020202020204" pitchFamily="34" charset="0"/>
              </a:rPr>
              <a:t>ManTech Corporation</a:t>
            </a:r>
          </a:p>
          <a:p>
            <a:pPr>
              <a:spcBef>
                <a:spcPts val="0"/>
              </a:spcBef>
            </a:pPr>
            <a:r>
              <a:rPr lang="en-US" sz="2000" b="1" dirty="0">
                <a:latin typeface="Arial" panose="020B0604020202020204" pitchFamily="34" charset="0"/>
                <a:cs typeface="Arial" panose="020B0604020202020204" pitchFamily="34" charset="0"/>
              </a:rPr>
              <a:t>Gregory Creeser</a:t>
            </a:r>
          </a:p>
          <a:p>
            <a:pPr marL="344488" indent="0">
              <a:spcBef>
                <a:spcPts val="0"/>
              </a:spcBef>
              <a:spcAft>
                <a:spcPts val="600"/>
              </a:spcAft>
              <a:buNone/>
            </a:pPr>
            <a:r>
              <a:rPr lang="en-US" sz="1600" dirty="0">
                <a:latin typeface="Arial" panose="020B0604020202020204" pitchFamily="34" charset="0"/>
                <a:cs typeface="Arial" panose="020B0604020202020204" pitchFamily="34" charset="0"/>
              </a:rPr>
              <a:t>ITC Strategies</a:t>
            </a:r>
          </a:p>
          <a:p>
            <a:pPr>
              <a:spcBef>
                <a:spcPts val="0"/>
              </a:spcBef>
            </a:pPr>
            <a:r>
              <a:rPr lang="en-US" sz="2000" b="1" dirty="0">
                <a:latin typeface="Arial" panose="020B0604020202020204" pitchFamily="34" charset="0"/>
                <a:cs typeface="Arial" panose="020B0604020202020204" pitchFamily="34" charset="0"/>
              </a:rPr>
              <a:t>Hillary Doll</a:t>
            </a:r>
          </a:p>
          <a:p>
            <a:pPr marL="344488" indent="0">
              <a:spcBef>
                <a:spcPts val="0"/>
              </a:spcBef>
              <a:spcAft>
                <a:spcPts val="600"/>
              </a:spcAft>
              <a:buNone/>
            </a:pPr>
            <a:r>
              <a:rPr lang="en-US" sz="1600" dirty="0">
                <a:latin typeface="Arial" panose="020B0604020202020204" pitchFamily="34" charset="0"/>
                <a:cs typeface="Arial" panose="020B0604020202020204" pitchFamily="34" charset="0"/>
              </a:rPr>
              <a:t>Raytheon Technologies</a:t>
            </a:r>
          </a:p>
          <a:p>
            <a:pPr>
              <a:spcBef>
                <a:spcPts val="0"/>
              </a:spcBef>
            </a:pPr>
            <a:r>
              <a:rPr lang="en-US" sz="2000" b="1" dirty="0">
                <a:latin typeface="Arial" panose="020B0604020202020204" pitchFamily="34" charset="0"/>
                <a:cs typeface="Arial" panose="020B0604020202020204" pitchFamily="34" charset="0"/>
              </a:rPr>
              <a:t>Matt </a:t>
            </a:r>
            <a:r>
              <a:rPr lang="en-US" sz="2000" b="1" dirty="0" err="1">
                <a:latin typeface="Arial" panose="020B0604020202020204" pitchFamily="34" charset="0"/>
                <a:cs typeface="Arial" panose="020B0604020202020204" pitchFamily="34" charset="0"/>
              </a:rPr>
              <a:t>Dursa</a:t>
            </a:r>
            <a:endParaRPr lang="en-US" sz="2000" b="1" dirty="0">
              <a:latin typeface="Arial" panose="020B0604020202020204" pitchFamily="34" charset="0"/>
              <a:cs typeface="Arial" panose="020B0604020202020204" pitchFamily="34" charset="0"/>
            </a:endParaRPr>
          </a:p>
          <a:p>
            <a:pPr marL="0" indent="0">
              <a:spcBef>
                <a:spcPts val="0"/>
              </a:spcBef>
              <a:buNone/>
            </a:pPr>
            <a:r>
              <a:rPr lang="en-US" sz="1800" dirty="0">
                <a:latin typeface="Arial" panose="020B0604020202020204" pitchFamily="34" charset="0"/>
                <a:cs typeface="Arial" panose="020B0604020202020204" pitchFamily="34" charset="0"/>
              </a:rPr>
              <a:t>      </a:t>
            </a:r>
            <a:r>
              <a:rPr lang="en-US" sz="1600" dirty="0">
                <a:effectLst/>
                <a:latin typeface="Arial" panose="020B0604020202020204" pitchFamily="34" charset="0"/>
                <a:ea typeface="Calibri" panose="020F0502020204030204" pitchFamily="34" charset="0"/>
                <a:cs typeface="Arial" panose="020B0604020202020204" pitchFamily="34" charset="0"/>
              </a:rPr>
              <a:t>W.S. Darley &amp; Co.</a:t>
            </a:r>
          </a:p>
          <a:p>
            <a:pPr>
              <a:spcBef>
                <a:spcPts val="0"/>
              </a:spcBef>
            </a:pPr>
            <a:r>
              <a:rPr lang="en-US" sz="2000" b="1" dirty="0">
                <a:latin typeface="Arial" panose="020B0604020202020204" pitchFamily="34" charset="0"/>
                <a:cs typeface="Arial" panose="020B0604020202020204" pitchFamily="34" charset="0"/>
              </a:rPr>
              <a:t>Larry Fink</a:t>
            </a:r>
          </a:p>
          <a:p>
            <a:pPr marL="344488" indent="0">
              <a:spcBef>
                <a:spcPts val="0"/>
              </a:spcBef>
              <a:spcAft>
                <a:spcPts val="600"/>
              </a:spcAft>
              <a:buNone/>
            </a:pPr>
            <a:r>
              <a:rPr lang="en-US" sz="1600" dirty="0">
                <a:latin typeface="Arial" panose="020B0604020202020204" pitchFamily="34" charset="0"/>
                <a:cs typeface="Arial" panose="020B0604020202020204" pitchFamily="34" charset="0"/>
              </a:rPr>
              <a:t>Leidos, Inc.</a:t>
            </a:r>
          </a:p>
          <a:p>
            <a:pPr>
              <a:spcBef>
                <a:spcPts val="0"/>
              </a:spcBef>
            </a:pPr>
            <a:r>
              <a:rPr lang="en-US" sz="2000" b="1" dirty="0">
                <a:latin typeface="Arial" panose="020B0604020202020204" pitchFamily="34" charset="0"/>
                <a:cs typeface="Arial" panose="020B0604020202020204" pitchFamily="34" charset="0"/>
              </a:rPr>
              <a:t>Candace Goforth*</a:t>
            </a:r>
          </a:p>
          <a:p>
            <a:pPr marL="344488" indent="0">
              <a:spcBef>
                <a:spcPts val="0"/>
              </a:spcBef>
              <a:buNone/>
            </a:pPr>
            <a:r>
              <a:rPr lang="en-US" sz="1600" dirty="0">
                <a:latin typeface="Arial" panose="020B0604020202020204" pitchFamily="34" charset="0"/>
                <a:cs typeface="Arial" panose="020B0604020202020204" pitchFamily="34" charset="0"/>
              </a:rPr>
              <a:t>Goforth Trade Advisors LLC</a:t>
            </a:r>
          </a:p>
          <a:p>
            <a:pPr marL="344488" indent="0">
              <a:spcBef>
                <a:spcPts val="0"/>
              </a:spcBef>
              <a:buNone/>
            </a:pPr>
            <a:endParaRPr lang="en-US" sz="1800" dirty="0">
              <a:latin typeface="Arial" panose="020B0604020202020204" pitchFamily="34" charset="0"/>
              <a:cs typeface="Arial" panose="020B0604020202020204" pitchFamily="34" charset="0"/>
            </a:endParaRPr>
          </a:p>
          <a:p>
            <a:pPr marL="344488" indent="0">
              <a:spcBef>
                <a:spcPts val="0"/>
              </a:spcBef>
              <a:buNone/>
            </a:pPr>
            <a:endParaRPr lang="en-US" sz="1800" dirty="0">
              <a:latin typeface="Arial" panose="020B0604020202020204" pitchFamily="34" charset="0"/>
              <a:cs typeface="Arial" panose="020B0604020202020204" pitchFamily="34" charset="0"/>
            </a:endParaRPr>
          </a:p>
          <a:p>
            <a:pPr marL="344488" indent="0">
              <a:spcBef>
                <a:spcPts val="0"/>
              </a:spcBef>
              <a:buNone/>
            </a:pPr>
            <a:endParaRPr lang="en-US" sz="1800" dirty="0">
              <a:latin typeface="Arial" panose="020B0604020202020204" pitchFamily="34" charset="0"/>
              <a:cs typeface="Arial" panose="020B0604020202020204" pitchFamily="34" charset="0"/>
            </a:endParaRPr>
          </a:p>
          <a:p>
            <a:pPr marL="344488" indent="0">
              <a:spcBef>
                <a:spcPts val="0"/>
              </a:spcBef>
              <a:buNone/>
            </a:pPr>
            <a:endParaRPr lang="en-US" sz="1800" dirty="0">
              <a:latin typeface="Arial" panose="020B0604020202020204" pitchFamily="34" charset="0"/>
              <a:cs typeface="Arial" panose="020B0604020202020204" pitchFamily="34" charset="0"/>
            </a:endParaRPr>
          </a:p>
          <a:p>
            <a:pPr marL="344488" indent="0">
              <a:spcBef>
                <a:spcPts val="0"/>
              </a:spcBef>
              <a:buNone/>
            </a:pPr>
            <a:endParaRPr lang="en-US" sz="800" dirty="0">
              <a:latin typeface="Arial" panose="020B0604020202020204" pitchFamily="34" charset="0"/>
              <a:cs typeface="Arial" panose="020B0604020202020204" pitchFamily="34" charset="0"/>
            </a:endParaRPr>
          </a:p>
          <a:p>
            <a:pPr>
              <a:spcBef>
                <a:spcPts val="0"/>
              </a:spcBef>
            </a:pPr>
            <a:r>
              <a:rPr lang="en-US" sz="2000" b="1" dirty="0">
                <a:latin typeface="Arial" panose="020B0604020202020204" pitchFamily="34" charset="0"/>
                <a:cs typeface="Arial" panose="020B0604020202020204" pitchFamily="34" charset="0"/>
              </a:rPr>
              <a:t>Greg Hill</a:t>
            </a:r>
          </a:p>
          <a:p>
            <a:pPr marL="344488" indent="0">
              <a:spcBef>
                <a:spcPts val="0"/>
              </a:spcBef>
              <a:spcAft>
                <a:spcPts val="600"/>
              </a:spcAft>
              <a:buNone/>
            </a:pPr>
            <a:r>
              <a:rPr lang="en-US" sz="1600" dirty="0">
                <a:latin typeface="Arial" panose="020B0604020202020204" pitchFamily="34" charset="0"/>
                <a:cs typeface="Arial" panose="020B0604020202020204" pitchFamily="34" charset="0"/>
              </a:rPr>
              <a:t>Leonardo DRS</a:t>
            </a:r>
          </a:p>
          <a:p>
            <a:pPr>
              <a:spcBef>
                <a:spcPts val="0"/>
              </a:spcBef>
            </a:pPr>
            <a:r>
              <a:rPr lang="en-US" sz="2000" b="1" dirty="0">
                <a:latin typeface="Arial" panose="020B0604020202020204" pitchFamily="34" charset="0"/>
                <a:cs typeface="Arial" panose="020B0604020202020204" pitchFamily="34" charset="0"/>
              </a:rPr>
              <a:t>Keith Jolly</a:t>
            </a:r>
          </a:p>
          <a:p>
            <a:pPr marL="0" indent="0">
              <a:spcBef>
                <a:spcPts val="0"/>
              </a:spcBef>
              <a:buNone/>
            </a:pPr>
            <a:r>
              <a:rPr lang="en-US" sz="1800" b="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SAIC International</a:t>
            </a:r>
          </a:p>
          <a:p>
            <a:pPr>
              <a:spcBef>
                <a:spcPts val="0"/>
              </a:spcBef>
            </a:pPr>
            <a:r>
              <a:rPr lang="en-US" sz="2000" b="1" dirty="0">
                <a:latin typeface="Arial" panose="020B0604020202020204" pitchFamily="34" charset="0"/>
                <a:cs typeface="Arial" panose="020B0604020202020204" pitchFamily="34" charset="0"/>
              </a:rPr>
              <a:t>Cindy Keefer</a:t>
            </a:r>
          </a:p>
          <a:p>
            <a:pPr marL="344488" indent="0">
              <a:spcBef>
                <a:spcPts val="0"/>
              </a:spcBef>
              <a:spcAft>
                <a:spcPts val="600"/>
              </a:spcAft>
              <a:buNone/>
            </a:pPr>
            <a:r>
              <a:rPr lang="en-US" sz="1600" dirty="0">
                <a:latin typeface="Arial" panose="020B0604020202020204" pitchFamily="34" charset="0"/>
                <a:cs typeface="Arial" panose="020B0604020202020204" pitchFamily="34" charset="0"/>
              </a:rPr>
              <a:t>BAE Systems, Inc</a:t>
            </a:r>
            <a:r>
              <a:rPr lang="en-US" sz="1800" dirty="0">
                <a:latin typeface="Arial" panose="020B0604020202020204" pitchFamily="34" charset="0"/>
                <a:cs typeface="Arial" panose="020B0604020202020204" pitchFamily="34" charset="0"/>
              </a:rPr>
              <a:t>.</a:t>
            </a:r>
          </a:p>
          <a:p>
            <a:pPr>
              <a:spcBef>
                <a:spcPts val="0"/>
              </a:spcBef>
            </a:pPr>
            <a:r>
              <a:rPr lang="en-US" sz="2000" b="1" dirty="0">
                <a:latin typeface="Arial" panose="020B0604020202020204" pitchFamily="34" charset="0"/>
                <a:cs typeface="Arial" panose="020B0604020202020204" pitchFamily="34" charset="0"/>
              </a:rPr>
              <a:t>Alexis Mitchell</a:t>
            </a:r>
          </a:p>
          <a:p>
            <a:pPr marL="344488" indent="0">
              <a:spcBef>
                <a:spcPts val="0"/>
              </a:spcBef>
              <a:spcAft>
                <a:spcPts val="600"/>
              </a:spcAft>
              <a:buNone/>
            </a:pPr>
            <a:r>
              <a:rPr lang="en-US" sz="1600" dirty="0">
                <a:latin typeface="Arial" panose="020B0604020202020204" pitchFamily="34" charset="0"/>
                <a:cs typeface="Arial" panose="020B0604020202020204" pitchFamily="34" charset="0"/>
              </a:rPr>
              <a:t>Lockheed Martin Corporation</a:t>
            </a:r>
          </a:p>
          <a:p>
            <a:pPr>
              <a:spcBef>
                <a:spcPts val="0"/>
              </a:spcBef>
            </a:pPr>
            <a:r>
              <a:rPr lang="en-US" sz="2000" b="1" dirty="0">
                <a:latin typeface="Arial" panose="020B0604020202020204" pitchFamily="34" charset="0"/>
                <a:cs typeface="Arial" panose="020B0604020202020204" pitchFamily="34" charset="0"/>
              </a:rPr>
              <a:t>Kim Pritula</a:t>
            </a:r>
          </a:p>
          <a:p>
            <a:pPr marL="344488" indent="0">
              <a:spcBef>
                <a:spcPts val="0"/>
              </a:spcBef>
              <a:spcAft>
                <a:spcPts val="600"/>
              </a:spcAft>
              <a:buNone/>
            </a:pPr>
            <a:r>
              <a:rPr lang="en-US" sz="1600" dirty="0">
                <a:latin typeface="Arial" panose="020B0604020202020204" pitchFamily="34" charset="0"/>
                <a:cs typeface="Arial" panose="020B0604020202020204" pitchFamily="34" charset="0"/>
              </a:rPr>
              <a:t>KMP Global Consulting, LLC</a:t>
            </a:r>
          </a:p>
          <a:p>
            <a:pPr>
              <a:spcBef>
                <a:spcPts val="0"/>
              </a:spcBef>
            </a:pPr>
            <a:r>
              <a:rPr lang="en-US" sz="2000" b="1" dirty="0">
                <a:latin typeface="Arial" panose="020B0604020202020204" pitchFamily="34" charset="0"/>
                <a:cs typeface="Arial" panose="020B0604020202020204" pitchFamily="34" charset="0"/>
              </a:rPr>
              <a:t>Arthur Shulman*</a:t>
            </a:r>
          </a:p>
          <a:p>
            <a:pPr marL="344488" indent="0">
              <a:spcBef>
                <a:spcPts val="0"/>
              </a:spcBef>
              <a:spcAft>
                <a:spcPts val="600"/>
              </a:spcAft>
              <a:buNone/>
            </a:pPr>
            <a:r>
              <a:rPr lang="en-US" sz="1600" dirty="0">
                <a:latin typeface="Arial" panose="020B0604020202020204" pitchFamily="34" charset="0"/>
                <a:cs typeface="Arial" panose="020B0604020202020204" pitchFamily="34" charset="0"/>
              </a:rPr>
              <a:t>Consultant</a:t>
            </a:r>
          </a:p>
        </p:txBody>
      </p:sp>
      <p:sp>
        <p:nvSpPr>
          <p:cNvPr id="7" name="Content Placeholder 8"/>
          <p:cNvSpPr txBox="1">
            <a:spLocks/>
          </p:cNvSpPr>
          <p:nvPr/>
        </p:nvSpPr>
        <p:spPr>
          <a:xfrm>
            <a:off x="4244844" y="1417643"/>
            <a:ext cx="4762220" cy="4525963"/>
          </a:xfrm>
          <a:prstGeom prst="rect">
            <a:avLst/>
          </a:prstGeom>
        </p:spPr>
        <p:txBody>
          <a:bodyPr>
            <a:norm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endParaRPr lang="en-US" dirty="0">
              <a:latin typeface="Arial" panose="020B0604020202020204" pitchFamily="34" charset="0"/>
              <a:cs typeface="Arial" panose="020B0604020202020204" pitchFamily="34" charset="0"/>
            </a:endParaRPr>
          </a:p>
        </p:txBody>
      </p:sp>
      <p:sp>
        <p:nvSpPr>
          <p:cNvPr id="3" name="TextBox 2"/>
          <p:cNvSpPr txBox="1"/>
          <p:nvPr/>
        </p:nvSpPr>
        <p:spPr>
          <a:xfrm>
            <a:off x="2344510" y="5943606"/>
            <a:ext cx="4915840" cy="369332"/>
          </a:xfrm>
          <a:prstGeom prst="rect">
            <a:avLst/>
          </a:prstGeom>
          <a:noFill/>
        </p:spPr>
        <p:txBody>
          <a:bodyPr wrap="square" rtlCol="0">
            <a:spAutoFit/>
          </a:bodyPr>
          <a:lstStyle/>
          <a:p>
            <a:pPr algn="ctr"/>
            <a:r>
              <a:rPr lang="en-US" sz="1800" b="1" dirty="0">
                <a:latin typeface="Arial" panose="020B0604020202020204" pitchFamily="34" charset="0"/>
                <a:cs typeface="Arial" panose="020B0604020202020204" pitchFamily="34" charset="0"/>
              </a:rPr>
              <a:t>* Working Group Co-Chairs</a:t>
            </a:r>
          </a:p>
        </p:txBody>
      </p:sp>
      <p:sp>
        <p:nvSpPr>
          <p:cNvPr id="5" name="Date Placeholder 4">
            <a:extLst>
              <a:ext uri="{FF2B5EF4-FFF2-40B4-BE49-F238E27FC236}">
                <a16:creationId xmlns:a16="http://schemas.microsoft.com/office/drawing/2014/main" id="{8A94BA34-F5C5-4FFA-8669-79F1856BC111}"/>
              </a:ext>
            </a:extLst>
          </p:cNvPr>
          <p:cNvSpPr>
            <a:spLocks noGrp="1"/>
          </p:cNvSpPr>
          <p:nvPr>
            <p:ph type="dt" sz="half" idx="10"/>
          </p:nvPr>
        </p:nvSpPr>
        <p:spPr/>
        <p:txBody>
          <a:bodyPr/>
          <a:lstStyle/>
          <a:p>
            <a:pPr>
              <a:defRPr/>
            </a:pPr>
            <a:r>
              <a:rPr lang="en-US" sz="1000" dirty="0"/>
              <a:t>DTAG Plenary Session May 20, 2021 </a:t>
            </a:r>
          </a:p>
        </p:txBody>
      </p:sp>
    </p:spTree>
    <p:extLst>
      <p:ext uri="{BB962C8B-B14F-4D97-AF65-F5344CB8AC3E}">
        <p14:creationId xmlns:p14="http://schemas.microsoft.com/office/powerpoint/2010/main" val="16385305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167&quot;&gt;&lt;property id=&quot;20148&quot; value=&quot;5&quot;/&gt;&lt;property id=&quot;20300&quot; value=&quot;Slide 4&quot;/&gt;&lt;property id=&quot;20307&quot; value=&quot;269&quot;/&gt;&lt;/object&gt;&lt;object type=&quot;3&quot; unique_id=&quot;10266&quot;&gt;&lt;property id=&quot;20148&quot; value=&quot;5&quot;/&gt;&lt;property id=&quot;20300&quot; value=&quot;Slide 13&quot;/&gt;&lt;property id=&quot;20307&quot; value=&quot;274&quot;/&gt;&lt;/object&gt;&lt;object type=&quot;3&quot; unique_id=&quot;10267&quot;&gt;&lt;property id=&quot;20148&quot; value=&quot;5&quot;/&gt;&lt;property id=&quot;20300&quot; value=&quot;Slide 6&quot;/&gt;&lt;property id=&quot;20307&quot; value=&quot;273&quot;/&gt;&lt;/object&gt;&lt;object type=&quot;3&quot; unique_id=&quot;10373&quot;&gt;&lt;property id=&quot;20148&quot; value=&quot;5&quot;/&gt;&lt;property id=&quot;20300&quot; value=&quot;Slide 1 - &amp;quot;Defense Trade Advisory Group (DTAG)&amp;quot;&quot;/&gt;&lt;property id=&quot;20307&quot; value=&quot;275&quot;/&gt;&lt;/object&gt;&lt;object type=&quot;3&quot; unique_id=&quot;10374&quot;&gt;&lt;property id=&quot;20148&quot; value=&quot;5&quot;/&gt;&lt;property id=&quot;20300&quot; value=&quot;Slide 12 - &amp;quot;Proposed §126.20&amp;quot;&quot;/&gt;&lt;property id=&quot;20307&quot; value=&quot;276&quot;/&gt;&lt;/object&gt;&lt;object type=&quot;3&quot; unique_id=&quot;10375&quot;&gt;&lt;property id=&quot;20148&quot; value=&quot;5&quot;/&gt;&lt;property id=&quot;20300&quot; value=&quot;Slide 3 - &amp;quot;Why is a new §126.20 being proposed?&amp;quot;&quot;/&gt;&lt;property id=&quot;20307&quot; value=&quot;277&quot;/&gt;&lt;/object&gt;&lt;object type=&quot;3&quot; unique_id=&quot;10496&quot;&gt;&lt;property id=&quot;20148&quot; value=&quot;5&quot;/&gt;&lt;property id=&quot;20300&quot; value=&quot;Slide 16&quot;/&gt;&lt;property id=&quot;20307&quot; value=&quot;278&quot;/&gt;&lt;/object&gt;&lt;object type=&quot;3&quot; unique_id=&quot;10831&quot;&gt;&lt;property id=&quot;20148&quot; value=&quot;5&quot;/&gt;&lt;property id=&quot;20300&quot; value=&quot;Slide 8&quot;/&gt;&lt;property id=&quot;20307&quot; value=&quot;289&quot;/&gt;&lt;/object&gt;&lt;object type=&quot;3&quot; unique_id=&quot;10832&quot;&gt;&lt;property id=&quot;20148&quot; value=&quot;5&quot;/&gt;&lt;property id=&quot;20300&quot; value=&quot;Slide 10&quot;/&gt;&lt;property id=&quot;20307&quot; value=&quot;290&quot;/&gt;&lt;/object&gt;&lt;object type=&quot;3&quot; unique_id=&quot;11295&quot;&gt;&lt;property id=&quot;20148&quot; value=&quot;5&quot;/&gt;&lt;property id=&quot;20300&quot; value=&quot;Slide 7&quot;/&gt;&lt;property id=&quot;20307&quot; value=&quot;296&quot;/&gt;&lt;/object&gt;&lt;object type=&quot;3&quot; unique_id=&quot;11296&quot;&gt;&lt;property id=&quot;20148&quot; value=&quot;5&quot;/&gt;&lt;property id=&quot;20300&quot; value=&quot;Slide 21&quot;/&gt;&lt;property id=&quot;20307&quot; value=&quot;293&quot;/&gt;&lt;/object&gt;&lt;object type=&quot;3&quot; unique_id=&quot;11298&quot;&gt;&lt;property id=&quot;20148&quot; value=&quot;5&quot;/&gt;&lt;property id=&quot;20300&quot; value=&quot;Slide 23&quot;/&gt;&lt;property id=&quot;20307&quot; value=&quot;295&quot;/&gt;&lt;/object&gt;&lt;object type=&quot;3&quot; unique_id=&quot;11514&quot;&gt;&lt;property id=&quot;20148&quot; value=&quot;5&quot;/&gt;&lt;property id=&quot;20300&quot; value=&quot;Slide 9&quot;/&gt;&lt;property id=&quot;20307&quot; value=&quot;297&quot;/&gt;&lt;/object&gt;&lt;object type=&quot;3&quot; unique_id=&quot;11963&quot;&gt;&lt;property id=&quot;20148&quot; value=&quot;5&quot;/&gt;&lt;property id=&quot;20300&quot; value=&quot;Slide 2&quot;/&gt;&lt;property id=&quot;20307&quot; value=&quot;299&quot;/&gt;&lt;/object&gt;&lt;object type=&quot;3&quot; unique_id=&quot;11964&quot;&gt;&lt;property id=&quot;20148&quot; value=&quot;5&quot;/&gt;&lt;property id=&quot;20300&quot; value=&quot;Slide 5&quot;/&gt;&lt;property id=&quot;20307&quot; value=&quot;300&quot;/&gt;&lt;/object&gt;&lt;object type=&quot;3&quot; unique_id=&quot;11965&quot;&gt;&lt;property id=&quot;20148&quot; value=&quot;5&quot;/&gt;&lt;property id=&quot;20300&quot; value=&quot;Slide 11&quot;/&gt;&lt;property id=&quot;20307&quot; value=&quot;301&quot;/&gt;&lt;/object&gt;&lt;object type=&quot;3&quot; unique_id=&quot;11966&quot;&gt;&lt;property id=&quot;20148&quot; value=&quot;5&quot;/&gt;&lt;property id=&quot;20300&quot; value=&quot;Slide 17&quot;/&gt;&lt;property id=&quot;20307&quot; value=&quot;302&quot;/&gt;&lt;/object&gt;&lt;object type=&quot;3&quot; unique_id=&quot;11967&quot;&gt;&lt;property id=&quot;20148&quot; value=&quot;5&quot;/&gt;&lt;property id=&quot;20300&quot; value=&quot;Slide 18&quot;/&gt;&lt;property id=&quot;20307&quot; value=&quot;303&quot;/&gt;&lt;/object&gt;&lt;object type=&quot;3&quot; unique_id=&quot;11968&quot;&gt;&lt;property id=&quot;20148&quot; value=&quot;5&quot;/&gt;&lt;property id=&quot;20300&quot; value=&quot;Slide 19&quot;/&gt;&lt;property id=&quot;20307&quot; value=&quot;304&quot;/&gt;&lt;/object&gt;&lt;object type=&quot;3&quot; unique_id=&quot;11969&quot;&gt;&lt;property id=&quot;20148&quot; value=&quot;5&quot;/&gt;&lt;property id=&quot;20300&quot; value=&quot;Slide 20&quot;/&gt;&lt;property id=&quot;20307&quot; value=&quot;305&quot;/&gt;&lt;/object&gt;&lt;object type=&quot;3&quot; unique_id=&quot;12334&quot;&gt;&lt;property id=&quot;20148&quot; value=&quot;5&quot;/&gt;&lt;property id=&quot;20300&quot; value=&quot;Slide 22&quot;/&gt;&lt;property id=&quot;20307&quot; value=&quot;306&quot;/&gt;&lt;/object&gt;&lt;object type=&quot;3&quot; unique_id=&quot;12335&quot;&gt;&lt;property id=&quot;20148&quot; value=&quot;5&quot;/&gt;&lt;property id=&quot;20300&quot; value=&quot;Slide 24&quot;/&gt;&lt;property id=&quot;20307&quot; value=&quot;307&quot;/&gt;&lt;/object&gt;&lt;object type=&quot;3&quot; unique_id=&quot;12896&quot;&gt;&lt;property id=&quot;20148&quot; value=&quot;5&quot;/&gt;&lt;property id=&quot;20300&quot; value=&quot;Slide 14&quot;/&gt;&lt;property id=&quot;20307&quot; value=&quot;312&quot;/&gt;&lt;/object&gt;&lt;object type=&quot;3&quot; unique_id=&quot;13192&quot;&gt;&lt;property id=&quot;20148&quot; value=&quot;5&quot;/&gt;&lt;property id=&quot;20300&quot; value=&quot;Slide 15&quot;/&gt;&lt;property id=&quot;20307&quot; value=&quot;313&quot;/&gt;&lt;/object&gt;&lt;object type=&quot;3&quot; unique_id=&quot;13673&quot;&gt;&lt;property id=&quot;20148&quot; value=&quot;5&quot;/&gt;&lt;property id=&quot;20300&quot; value=&quot;Slide 25&quot;/&gt;&lt;property id=&quot;20307&quot; value=&quot;317&quot;/&gt;&lt;/object&gt;&lt;object type=&quot;3&quot; unique_id=&quot;13674&quot;&gt;&lt;property id=&quot;20148&quot; value=&quot;5&quot;/&gt;&lt;property id=&quot;20300&quot; value=&quot;Slide 26&quot;/&gt;&lt;property id=&quot;20307&quot; value=&quot;315&quot;/&gt;&lt;/object&gt;&lt;object type=&quot;3&quot; unique_id=&quot;13675&quot;&gt;&lt;property id=&quot;20148&quot; value=&quot;5&quot;/&gt;&lt;property id=&quot;20300&quot; value=&quot;Slide 27&quot;/&gt;&lt;property id=&quot;20307&quot; value=&quot;314&quot;/&gt;&lt;/object&gt;&lt;object type=&quot;3&quot; unique_id=&quot;13676&quot;&gt;&lt;property id=&quot;20148&quot; value=&quot;5&quot;/&gt;&lt;property id=&quot;20300&quot; value=&quot;Slide 29 - &amp;quot;Questions?&amp;quot;&quot;/&gt;&lt;property id=&quot;20307&quot; value=&quot;316&quot;/&gt;&lt;/object&gt;&lt;object type=&quot;3&quot; unique_id=&quot;13707&quot;&gt;&lt;property id=&quot;20148&quot; value=&quot;5&quot;/&gt;&lt;property id=&quot;20300&quot; value=&quot;Slide 28&quot;/&gt;&lt;property id=&quot;20307&quot; value=&quot;318&quot;/&gt;&lt;/object&gt;&lt;/object&gt;&lt;/object&gt;&lt;/database&gt;"/>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10;This document does not contain technology or technical data controlled under either the U.S. International Traffic in Arms Regulations or the U.S. Export Administration Regulations."/>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37096</TotalTime>
  <Words>8300</Words>
  <Application>Microsoft Office PowerPoint</Application>
  <PresentationFormat>On-screen Show (4:3)</PresentationFormat>
  <Paragraphs>1031</Paragraphs>
  <Slides>86</Slides>
  <Notes>64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86</vt:i4>
      </vt:variant>
    </vt:vector>
  </HeadingPairs>
  <TitlesOfParts>
    <vt:vector size="93" baseType="lpstr">
      <vt:lpstr>Arial</vt:lpstr>
      <vt:lpstr>Arial Narrow</vt:lpstr>
      <vt:lpstr>Calibri</vt:lpstr>
      <vt:lpstr>Microsoft Sans Serif</vt:lpstr>
      <vt:lpstr>Symbol</vt:lpstr>
      <vt:lpstr>Office Theme</vt:lpstr>
      <vt:lpstr>Custom Design</vt:lpstr>
      <vt:lpstr>Defense Trade Advisory Group (DTAG)</vt:lpstr>
      <vt:lpstr>PowerPoint Presentation</vt:lpstr>
      <vt:lpstr>PowerPoint Presentation</vt:lpstr>
      <vt:lpstr>PowerPoint Presentation</vt:lpstr>
      <vt:lpstr>  Defense Trade Advisory Group  </vt:lpstr>
      <vt:lpstr>  Defense Trade Advisory Group  </vt:lpstr>
      <vt:lpstr>  Defense Trade Advisory Group  </vt:lpstr>
      <vt:lpstr>Agenda</vt:lpstr>
      <vt:lpstr>Working Group Members</vt:lpstr>
      <vt:lpstr>DDTC Tasking Letter 3-30-21</vt:lpstr>
      <vt:lpstr>DTAG WG’s Approach to Tasking</vt:lpstr>
      <vt:lpstr>DTAG Concerns</vt:lpstr>
      <vt:lpstr>DTAG Concerns (cont.)</vt:lpstr>
      <vt:lpstr>DTAG Recommendations</vt:lpstr>
      <vt:lpstr>DTAG Recommendations (cont.)</vt:lpstr>
      <vt:lpstr>DTAG Recommendations (cont.)</vt:lpstr>
      <vt:lpstr>DTAG Recommendations (cont.)</vt:lpstr>
      <vt:lpstr>DTAG Recommendations (cont.)</vt:lpstr>
      <vt:lpstr>Proposed Language</vt:lpstr>
      <vt:lpstr>Proposed Language (cont.)</vt:lpstr>
      <vt:lpstr>Proposed Language (cont.)</vt:lpstr>
      <vt:lpstr>PowerPoint Presentation</vt:lpstr>
      <vt:lpstr>  Defense Trade Advisory Group  </vt:lpstr>
      <vt:lpstr>  Defense Trade Advisory Group  </vt:lpstr>
      <vt:lpstr>  Defense Trade Advisory Group  </vt:lpstr>
      <vt:lpstr>  Defense Trade Advisory Group  </vt:lpstr>
      <vt:lpstr>Agenda</vt:lpstr>
      <vt:lpstr>Working Group #2 Members</vt:lpstr>
      <vt:lpstr>Tasking – Part 130</vt:lpstr>
      <vt:lpstr>Background – Part 130</vt:lpstr>
      <vt:lpstr>Background – Part 130</vt:lpstr>
      <vt:lpstr>Methodology</vt:lpstr>
      <vt:lpstr>Methodology (cont.)</vt:lpstr>
      <vt:lpstr>Methodology (cont.)</vt:lpstr>
      <vt:lpstr>Legislative &amp; Treaty Findings</vt:lpstr>
      <vt:lpstr>Legislative &amp; Treaty Findings (cont.)</vt:lpstr>
      <vt:lpstr>Prior Principal Findings</vt:lpstr>
      <vt:lpstr>Prior Principal Findings (cont.)</vt:lpstr>
      <vt:lpstr>Prior Principal Findings</vt:lpstr>
      <vt:lpstr>Prior Principal Findings (cont.)</vt:lpstr>
      <vt:lpstr>Recommendations re: Taskings</vt:lpstr>
      <vt:lpstr>Recommendation re: Tasking #1 Notification of Annual Reporting</vt:lpstr>
      <vt:lpstr>Recommendation re Tasking #1 Notification of Annual Reporting</vt:lpstr>
      <vt:lpstr>Recommendation re Tasking #2 Guidelines for Annual Part 130 Report</vt:lpstr>
      <vt:lpstr>Table A to report Payments  “Made” (PAID)</vt:lpstr>
      <vt:lpstr>Table B for report – Payments Offered / Agreed to be Made (NOT PAID)</vt:lpstr>
      <vt:lpstr>Recommendations</vt:lpstr>
      <vt:lpstr>Recommendations</vt:lpstr>
      <vt:lpstr>  Defense Trade Advisory Group  </vt:lpstr>
      <vt:lpstr>  Defense Trade Advisory Group  </vt:lpstr>
      <vt:lpstr>Defense Trade Advisory Group</vt:lpstr>
      <vt:lpstr>  Defense Trade Advisory Group  </vt:lpstr>
      <vt:lpstr>  Defense Trade Advisory Group  </vt:lpstr>
      <vt:lpstr>Agenda</vt:lpstr>
      <vt:lpstr>Working Group Members</vt:lpstr>
      <vt:lpstr>Tasking</vt:lpstr>
      <vt:lpstr> Background: Compliance </vt:lpstr>
      <vt:lpstr> Background: Compliance (cont.)  </vt:lpstr>
      <vt:lpstr>Methodology</vt:lpstr>
      <vt:lpstr>Goals</vt:lpstr>
      <vt:lpstr>Compliance Requirements</vt:lpstr>
      <vt:lpstr>Challenges</vt:lpstr>
      <vt:lpstr>Review Process - Example</vt:lpstr>
      <vt:lpstr>Review Process - Example</vt:lpstr>
      <vt:lpstr>Review Process- Example</vt:lpstr>
      <vt:lpstr>Final Product</vt:lpstr>
      <vt:lpstr>Compliance Category Organization</vt:lpstr>
      <vt:lpstr>Sequential Organization Example</vt:lpstr>
      <vt:lpstr>Compliance Category Organization Example</vt:lpstr>
      <vt:lpstr>Recommendations</vt:lpstr>
      <vt:lpstr> </vt:lpstr>
      <vt:lpstr>  Defense Trade Advisory Group  </vt:lpstr>
      <vt:lpstr>  Defense Trade Advisory Group  </vt:lpstr>
      <vt:lpstr>  Defense Trade Advisory Group  </vt:lpstr>
      <vt:lpstr>  Defense Trade Advisory Group   </vt:lpstr>
      <vt:lpstr>Additional DTAG Activities</vt:lpstr>
      <vt:lpstr>Working Group Members</vt:lpstr>
      <vt:lpstr>DTAG Approach to the Request</vt:lpstr>
      <vt:lpstr>Industry’s Use of 125.4(b)(9) </vt:lpstr>
      <vt:lpstr>Impact of “New” 120.54 on Use of 125.4(b)(9)  and Other Considerations</vt:lpstr>
      <vt:lpstr>Should Additional “Security Precautions”  Be Added to 125.4(b)(9)?</vt:lpstr>
      <vt:lpstr>Recommendations</vt:lpstr>
      <vt:lpstr>Next Steps</vt:lpstr>
      <vt:lpstr>  Defense Trade Advisory Group  </vt:lpstr>
      <vt:lpstr>  Defense Trade Advisory Group  </vt:lpstr>
      <vt:lpstr>  Defense Trade Advisory Group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dennis.burnett</dc:creator>
  <cp:lastModifiedBy>Dynes, Andrea</cp:lastModifiedBy>
  <cp:revision>1243</cp:revision>
  <cp:lastPrinted>2020-10-14T22:16:44Z</cp:lastPrinted>
  <dcterms:created xsi:type="dcterms:W3CDTF">2011-10-27T20:52:53Z</dcterms:created>
  <dcterms:modified xsi:type="dcterms:W3CDTF">2021-05-19T18:41:53Z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b8daac9e-463e-4cd9-82a2-7ad68023c785</vt:lpwstr>
  </property>
  <property fmtid="{D5CDD505-2E9C-101B-9397-08002B2CF9AE}" pid="3" name="techData">
    <vt:lpwstr>No</vt:lpwstr>
  </property>
  <property fmtid="{D5CDD505-2E9C-101B-9397-08002B2CF9AE}" pid="4" name="VisualMarking">
    <vt:lpwstr>None</vt:lpwstr>
  </property>
  <property fmtid="{D5CDD505-2E9C-101B-9397-08002B2CF9AE}" pid="5" name="ThirdPartyComment">
    <vt:lpwstr>Not a Moog document </vt:lpwstr>
  </property>
  <property fmtid="{D5CDD505-2E9C-101B-9397-08002B2CF9AE}" pid="6" name="LM SIP Document Sensitivity">
    <vt:lpwstr/>
  </property>
  <property fmtid="{D5CDD505-2E9C-101B-9397-08002B2CF9AE}" pid="7" name="Document Author">
    <vt:lpwstr>ACCT04\mitchea</vt:lpwstr>
  </property>
  <property fmtid="{D5CDD505-2E9C-101B-9397-08002B2CF9AE}" pid="8" name="Document Sensitivity">
    <vt:lpwstr>1</vt:lpwstr>
  </property>
  <property fmtid="{D5CDD505-2E9C-101B-9397-08002B2CF9AE}" pid="9" name="ThirdParty">
    <vt:lpwstr/>
  </property>
  <property fmtid="{D5CDD505-2E9C-101B-9397-08002B2CF9AE}" pid="10" name="OCI Restriction">
    <vt:bool>false</vt:bool>
  </property>
  <property fmtid="{D5CDD505-2E9C-101B-9397-08002B2CF9AE}" pid="11" name="OCI Additional Info">
    <vt:lpwstr/>
  </property>
  <property fmtid="{D5CDD505-2E9C-101B-9397-08002B2CF9AE}" pid="12" name="Allow Header Overwrite">
    <vt:bool>true</vt:bool>
  </property>
  <property fmtid="{D5CDD505-2E9C-101B-9397-08002B2CF9AE}" pid="13" name="Allow Footer Overwrite">
    <vt:bool>true</vt:bool>
  </property>
  <property fmtid="{D5CDD505-2E9C-101B-9397-08002B2CF9AE}" pid="14" name="Multiple Selected">
    <vt:lpwstr>-1</vt:lpwstr>
  </property>
  <property fmtid="{D5CDD505-2E9C-101B-9397-08002B2CF9AE}" pid="15" name="SIPLongWording">
    <vt:lpwstr/>
  </property>
  <property fmtid="{D5CDD505-2E9C-101B-9397-08002B2CF9AE}" pid="16" name="checkedProgramsCount">
    <vt:i4>0</vt:i4>
  </property>
  <property fmtid="{D5CDD505-2E9C-101B-9397-08002B2CF9AE}" pid="17" name="ExpCountry">
    <vt:lpwstr/>
  </property>
</Properties>
</file>