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27.xml" ContentType="application/vnd.openxmlformats-officedocument.presentationml.slide+xml"/>
  <Override PartName="/ppt/slides/slide23.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1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0.xml" ContentType="application/vnd.openxmlformats-officedocument.presentationml.notesSlide+xml"/>
  <Override PartName="/ppt/notesSlides/notesSlide22.xml" ContentType="application/vnd.openxmlformats-officedocument.presentationml.notesSlide+xml"/>
  <Override PartName="/ppt/notesSlides/notesSlide18.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ppt/tags/tag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bookmarkIdSeed="2">
  <p:sldMasterIdLst>
    <p:sldMasterId id="2147483648" r:id="rId1"/>
  </p:sldMasterIdLst>
  <p:notesMasterIdLst>
    <p:notesMasterId r:id="rId29"/>
  </p:notesMasterIdLst>
  <p:handoutMasterIdLst>
    <p:handoutMasterId r:id="rId30"/>
  </p:handoutMasterIdLst>
  <p:sldIdLst>
    <p:sldId id="505" r:id="rId2"/>
    <p:sldId id="628" r:id="rId3"/>
    <p:sldId id="637" r:id="rId4"/>
    <p:sldId id="632" r:id="rId5"/>
    <p:sldId id="671" r:id="rId6"/>
    <p:sldId id="633" r:id="rId7"/>
    <p:sldId id="655" r:id="rId8"/>
    <p:sldId id="661" r:id="rId9"/>
    <p:sldId id="662" r:id="rId10"/>
    <p:sldId id="664" r:id="rId11"/>
    <p:sldId id="638" r:id="rId12"/>
    <p:sldId id="642" r:id="rId13"/>
    <p:sldId id="672" r:id="rId14"/>
    <p:sldId id="652" r:id="rId15"/>
    <p:sldId id="639" r:id="rId16"/>
    <p:sldId id="666" r:id="rId17"/>
    <p:sldId id="673" r:id="rId18"/>
    <p:sldId id="643" r:id="rId19"/>
    <p:sldId id="640" r:id="rId20"/>
    <p:sldId id="644" r:id="rId21"/>
    <p:sldId id="674" r:id="rId22"/>
    <p:sldId id="645" r:id="rId23"/>
    <p:sldId id="647" r:id="rId24"/>
    <p:sldId id="648" r:id="rId25"/>
    <p:sldId id="665" r:id="rId26"/>
    <p:sldId id="635" r:id="rId27"/>
    <p:sldId id="675" r:id="rId28"/>
  </p:sldIdLst>
  <p:sldSz cx="9144000" cy="6858000" type="screen4x3"/>
  <p:notesSz cx="7010400" cy="9296400"/>
  <p:custDataLst>
    <p:tags r:id="rId31"/>
  </p:custDataLst>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guide id="3" orient="horz" pos="2928">
          <p15:clr>
            <a:srgbClr val="A4A3A4"/>
          </p15:clr>
        </p15:guide>
        <p15:guide id="4"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32"/>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7" autoAdjust="0"/>
    <p:restoredTop sz="79236" autoAdjust="0"/>
  </p:normalViewPr>
  <p:slideViewPr>
    <p:cSldViewPr>
      <p:cViewPr varScale="1">
        <p:scale>
          <a:sx n="91" d="100"/>
          <a:sy n="91" d="100"/>
        </p:scale>
        <p:origin x="2070" y="96"/>
      </p:cViewPr>
      <p:guideLst>
        <p:guide orient="horz" pos="2160"/>
        <p:guide pos="2880"/>
      </p:guideLst>
    </p:cSldViewPr>
  </p:slideViewPr>
  <p:outlineViewPr>
    <p:cViewPr>
      <p:scale>
        <a:sx n="33" d="100"/>
        <a:sy n="33" d="100"/>
      </p:scale>
      <p:origin x="0" y="-54"/>
    </p:cViewPr>
  </p:outlineViewPr>
  <p:notesTextViewPr>
    <p:cViewPr>
      <p:scale>
        <a:sx n="100" d="100"/>
        <a:sy n="100" d="100"/>
      </p:scale>
      <p:origin x="0" y="0"/>
    </p:cViewPr>
  </p:notesTextViewPr>
  <p:sorterViewPr>
    <p:cViewPr>
      <p:scale>
        <a:sx n="66" d="100"/>
        <a:sy n="66" d="100"/>
      </p:scale>
      <p:origin x="0" y="643"/>
    </p:cViewPr>
  </p:sorterViewPr>
  <p:notesViewPr>
    <p:cSldViewPr>
      <p:cViewPr>
        <p:scale>
          <a:sx n="81" d="100"/>
          <a:sy n="81" d="100"/>
        </p:scale>
        <p:origin x="-1622" y="259"/>
      </p:cViewPr>
      <p:guideLst>
        <p:guide orient="horz" pos="2932"/>
        <p:guide pos="2212"/>
        <p:guide orient="horz" pos="2928"/>
        <p:guide pos="2208"/>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735" cy="466088"/>
          </a:xfrm>
          <a:prstGeom prst="rect">
            <a:avLst/>
          </a:prstGeom>
        </p:spPr>
        <p:txBody>
          <a:bodyPr vert="horz" lIns="91294" tIns="45647" rIns="91294" bIns="45647" rtlCol="0"/>
          <a:lstStyle>
            <a:lvl1pPr algn="l">
              <a:defRPr sz="1200"/>
            </a:lvl1pPr>
          </a:lstStyle>
          <a:p>
            <a:endParaRPr lang="en-US"/>
          </a:p>
        </p:txBody>
      </p:sp>
      <p:sp>
        <p:nvSpPr>
          <p:cNvPr id="3" name="Date Placeholder 2"/>
          <p:cNvSpPr>
            <a:spLocks noGrp="1"/>
          </p:cNvSpPr>
          <p:nvPr>
            <p:ph type="dt" sz="quarter" idx="1"/>
          </p:nvPr>
        </p:nvSpPr>
        <p:spPr>
          <a:xfrm>
            <a:off x="3971081" y="1"/>
            <a:ext cx="3037735" cy="466088"/>
          </a:xfrm>
          <a:prstGeom prst="rect">
            <a:avLst/>
          </a:prstGeom>
        </p:spPr>
        <p:txBody>
          <a:bodyPr vert="horz" lIns="91294" tIns="45647" rIns="91294" bIns="45647" rtlCol="0"/>
          <a:lstStyle>
            <a:lvl1pPr algn="r">
              <a:defRPr sz="1200"/>
            </a:lvl1pPr>
          </a:lstStyle>
          <a:p>
            <a:fld id="{FBC829BF-C012-4827-A14F-C6F0655229C7}" type="datetimeFigureOut">
              <a:rPr lang="en-US" smtClean="0"/>
              <a:t>3/29/2017</a:t>
            </a:fld>
            <a:endParaRPr lang="en-US"/>
          </a:p>
        </p:txBody>
      </p:sp>
      <p:sp>
        <p:nvSpPr>
          <p:cNvPr id="4" name="Footer Placeholder 3"/>
          <p:cNvSpPr>
            <a:spLocks noGrp="1"/>
          </p:cNvSpPr>
          <p:nvPr>
            <p:ph type="ftr" sz="quarter" idx="2"/>
          </p:nvPr>
        </p:nvSpPr>
        <p:spPr>
          <a:xfrm>
            <a:off x="0" y="8830312"/>
            <a:ext cx="3037735" cy="466088"/>
          </a:xfrm>
          <a:prstGeom prst="rect">
            <a:avLst/>
          </a:prstGeom>
        </p:spPr>
        <p:txBody>
          <a:bodyPr vert="horz" lIns="91294" tIns="45647" rIns="91294" bIns="45647" rtlCol="0" anchor="b"/>
          <a:lstStyle>
            <a:lvl1pPr algn="l">
              <a:defRPr sz="1200"/>
            </a:lvl1pPr>
          </a:lstStyle>
          <a:p>
            <a:endParaRPr lang="en-US"/>
          </a:p>
        </p:txBody>
      </p:sp>
      <p:sp>
        <p:nvSpPr>
          <p:cNvPr id="5" name="Slide Number Placeholder 4"/>
          <p:cNvSpPr>
            <a:spLocks noGrp="1"/>
          </p:cNvSpPr>
          <p:nvPr>
            <p:ph type="sldNum" sz="quarter" idx="3"/>
          </p:nvPr>
        </p:nvSpPr>
        <p:spPr>
          <a:xfrm>
            <a:off x="3971081" y="8830312"/>
            <a:ext cx="3037735" cy="466088"/>
          </a:xfrm>
          <a:prstGeom prst="rect">
            <a:avLst/>
          </a:prstGeom>
        </p:spPr>
        <p:txBody>
          <a:bodyPr vert="horz" lIns="91294" tIns="45647" rIns="91294" bIns="45647" rtlCol="0" anchor="b"/>
          <a:lstStyle>
            <a:lvl1pPr algn="r">
              <a:defRPr sz="1200"/>
            </a:lvl1pPr>
          </a:lstStyle>
          <a:p>
            <a:fld id="{0853D72E-C877-48E4-9D30-1B70633896A6}" type="slidenum">
              <a:rPr lang="en-US" smtClean="0"/>
              <a:t>‹#›</a:t>
            </a:fld>
            <a:endParaRPr lang="en-US"/>
          </a:p>
        </p:txBody>
      </p:sp>
    </p:spTree>
    <p:extLst>
      <p:ext uri="{BB962C8B-B14F-4D97-AF65-F5344CB8AC3E}">
        <p14:creationId xmlns:p14="http://schemas.microsoft.com/office/powerpoint/2010/main" val="375052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735" cy="464503"/>
          </a:xfrm>
          <a:prstGeom prst="rect">
            <a:avLst/>
          </a:prstGeom>
        </p:spPr>
        <p:txBody>
          <a:bodyPr vert="horz" lIns="93159" tIns="46579" rIns="93159" bIns="46579" rtlCol="0"/>
          <a:lstStyle>
            <a:lvl1pPr algn="l" fontAlgn="auto">
              <a:spcBef>
                <a:spcPct val="0"/>
              </a:spcBef>
              <a:spcAft>
                <a:spcPct val="0"/>
              </a:spcAft>
              <a:defRPr sz="1200">
                <a:latin typeface="+mn-lt"/>
                <a:ea typeface="+mn-ea"/>
                <a:cs typeface="+mn-cs"/>
              </a:defRPr>
            </a:lvl1pPr>
          </a:lstStyle>
          <a:p>
            <a:endParaRPr lang="en-US"/>
          </a:p>
        </p:txBody>
      </p:sp>
      <p:sp>
        <p:nvSpPr>
          <p:cNvPr id="3" name="Date Placeholder 2"/>
          <p:cNvSpPr>
            <a:spLocks noGrp="1"/>
          </p:cNvSpPr>
          <p:nvPr>
            <p:ph type="dt" idx="1"/>
          </p:nvPr>
        </p:nvSpPr>
        <p:spPr>
          <a:xfrm>
            <a:off x="3971082" y="0"/>
            <a:ext cx="3037735" cy="464503"/>
          </a:xfrm>
          <a:prstGeom prst="rect">
            <a:avLst/>
          </a:prstGeom>
        </p:spPr>
        <p:txBody>
          <a:bodyPr vert="horz" wrap="square" lIns="93159" tIns="46579" rIns="93159" bIns="46579" anchor="t" anchorCtr="0" compatLnSpc="1">
            <a:prstTxWarp prst="textNoShape">
              <a:avLst/>
            </a:prstTxWarp>
          </a:bodyPr>
          <a:lstStyle>
            <a:lvl1pPr algn="r">
              <a:defRPr sz="1200">
                <a:latin typeface="Calibri" charset="0"/>
              </a:defRPr>
            </a:lvl1pPr>
          </a:lstStyle>
          <a:p>
            <a:fld id="{7CF58560-DF78-4A31-A9AD-31289071C483}" type="datetime1">
              <a:rPr lang="en-US"/>
              <a:t>3/29/2017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sp>
      <p:sp>
        <p:nvSpPr>
          <p:cNvPr id="5" name="Notes Placeholder 4"/>
          <p:cNvSpPr>
            <a:spLocks noGrp="1"/>
          </p:cNvSpPr>
          <p:nvPr>
            <p:ph type="body" sz="quarter" idx="3"/>
          </p:nvPr>
        </p:nvSpPr>
        <p:spPr>
          <a:xfrm>
            <a:off x="701993" y="4416743"/>
            <a:ext cx="5606418" cy="4182112"/>
          </a:xfrm>
          <a:prstGeom prst="rect">
            <a:avLst/>
          </a:prstGeom>
        </p:spPr>
        <p:txBody>
          <a:bodyPr vert="horz" lIns="93159" tIns="46579" rIns="93159" bIns="4657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30313"/>
            <a:ext cx="3037735" cy="464503"/>
          </a:xfrm>
          <a:prstGeom prst="rect">
            <a:avLst/>
          </a:prstGeom>
        </p:spPr>
        <p:txBody>
          <a:bodyPr vert="horz" lIns="93159" tIns="46579" rIns="93159" bIns="46579" rtlCol="0" anchor="b"/>
          <a:lstStyle>
            <a:lvl1pPr algn="l" fontAlgn="auto">
              <a:spcBef>
                <a:spcPct val="0"/>
              </a:spcBef>
              <a:spcAft>
                <a:spcPct val="0"/>
              </a:spcAft>
              <a:defRPr sz="1200">
                <a:latin typeface="+mn-lt"/>
                <a:ea typeface="+mn-ea"/>
                <a:cs typeface="+mn-cs"/>
              </a:defRPr>
            </a:lvl1pPr>
          </a:lstStyle>
          <a:p>
            <a:endParaRPr lang="en-US"/>
          </a:p>
        </p:txBody>
      </p:sp>
      <p:sp>
        <p:nvSpPr>
          <p:cNvPr id="7" name="Slide Number Placeholder 6"/>
          <p:cNvSpPr>
            <a:spLocks noGrp="1"/>
          </p:cNvSpPr>
          <p:nvPr>
            <p:ph type="sldNum" sz="quarter" idx="5"/>
          </p:nvPr>
        </p:nvSpPr>
        <p:spPr>
          <a:xfrm>
            <a:off x="3971082" y="8830313"/>
            <a:ext cx="3037735" cy="464503"/>
          </a:xfrm>
          <a:prstGeom prst="rect">
            <a:avLst/>
          </a:prstGeom>
        </p:spPr>
        <p:txBody>
          <a:bodyPr vert="horz" wrap="square" lIns="93159" tIns="46579" rIns="93159" bIns="46579" anchor="b" anchorCtr="0" compatLnSpc="1">
            <a:prstTxWarp prst="textNoShape">
              <a:avLst/>
            </a:prstTxWarp>
          </a:bodyPr>
          <a:lstStyle>
            <a:lvl1pPr algn="r">
              <a:defRPr sz="1200">
                <a:latin typeface="Calibri" charset="0"/>
              </a:defRPr>
            </a:lvl1pPr>
          </a:lstStyle>
          <a:p>
            <a:fld id="{9193389A-0A20-46D6-ABFE-DBEB3900ADCF}" type="slidenum">
              <a:rPr lang="en-US"/>
              <a:t>‹#›</a:t>
            </a:fld>
            <a:endParaRPr lang="en-US"/>
          </a:p>
        </p:txBody>
      </p:sp>
    </p:spTree>
    <p:extLst>
      <p:ext uri="{BB962C8B-B14F-4D97-AF65-F5344CB8AC3E}">
        <p14:creationId xmlns:p14="http://schemas.microsoft.com/office/powerpoint/2010/main" val="32012230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a:t>
            </a:fld>
            <a:endParaRPr lang="en-US"/>
          </a:p>
        </p:txBody>
      </p:sp>
    </p:spTree>
    <p:extLst>
      <p:ext uri="{BB962C8B-B14F-4D97-AF65-F5344CB8AC3E}">
        <p14:creationId xmlns:p14="http://schemas.microsoft.com/office/powerpoint/2010/main" val="148900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11</a:t>
            </a:fld>
            <a:endParaRPr lang="en-US"/>
          </a:p>
        </p:txBody>
      </p:sp>
    </p:spTree>
    <p:extLst>
      <p:ext uri="{BB962C8B-B14F-4D97-AF65-F5344CB8AC3E}">
        <p14:creationId xmlns:p14="http://schemas.microsoft.com/office/powerpoint/2010/main" val="2169938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12</a:t>
            </a:fld>
            <a:endParaRPr lang="en-US"/>
          </a:p>
        </p:txBody>
      </p:sp>
    </p:spTree>
    <p:extLst>
      <p:ext uri="{BB962C8B-B14F-4D97-AF65-F5344CB8AC3E}">
        <p14:creationId xmlns:p14="http://schemas.microsoft.com/office/powerpoint/2010/main" val="3273200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Per prior slide</a:t>
            </a:r>
            <a:r>
              <a:rPr lang="en-US" b="1" baseline="0" dirty="0" smtClean="0"/>
              <a:t> HAVE specific criteria (</a:t>
            </a:r>
            <a:r>
              <a:rPr lang="en-US" b="1" baseline="0" dirty="0" err="1" smtClean="0"/>
              <a:t>eg</a:t>
            </a:r>
            <a:r>
              <a:rPr lang="en-US" b="1" baseline="0" dirty="0" smtClean="0"/>
              <a:t>, # of licenses) &amp; articulate them </a:t>
            </a:r>
          </a:p>
          <a:p>
            <a:pPr marL="171450" indent="-171450">
              <a:buFont typeface="Arial" panose="020B0604020202020204" pitchFamily="34" charset="0"/>
              <a:buChar char="•"/>
            </a:pPr>
            <a:endParaRPr lang="en-US" b="1"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t>Concern that “Best Practices” becomes mandatory minimum thresholds</a:t>
            </a:r>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13</a:t>
            </a:fld>
            <a:endParaRPr lang="en-US"/>
          </a:p>
        </p:txBody>
      </p:sp>
    </p:spTree>
    <p:extLst>
      <p:ext uri="{BB962C8B-B14F-4D97-AF65-F5344CB8AC3E}">
        <p14:creationId xmlns:p14="http://schemas.microsoft.com/office/powerpoint/2010/main" val="1036389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Sample report:  manage</a:t>
            </a:r>
            <a:r>
              <a:rPr lang="en-US" baseline="0" dirty="0" smtClean="0"/>
              <a:t> expectations, highlights a benefit company will receive</a:t>
            </a:r>
            <a:endParaRPr lang="en-US" dirty="0"/>
          </a:p>
        </p:txBody>
      </p:sp>
      <p:sp>
        <p:nvSpPr>
          <p:cNvPr id="4" name="Slide Number Placeholder 3"/>
          <p:cNvSpPr>
            <a:spLocks noGrp="1"/>
          </p:cNvSpPr>
          <p:nvPr>
            <p:ph type="sldNum" sz="quarter" idx="10"/>
          </p:nvPr>
        </p:nvSpPr>
        <p:spPr/>
        <p:txBody>
          <a:bodyPr/>
          <a:lstStyle/>
          <a:p>
            <a:fld id="{9193389A-0A20-46D6-ABFE-DBEB3900ADCF}" type="slidenum">
              <a:rPr lang="en-US" smtClean="0"/>
              <a:t>14</a:t>
            </a:fld>
            <a:endParaRPr lang="en-US"/>
          </a:p>
        </p:txBody>
      </p:sp>
    </p:spTree>
    <p:extLst>
      <p:ext uri="{BB962C8B-B14F-4D97-AF65-F5344CB8AC3E}">
        <p14:creationId xmlns:p14="http://schemas.microsoft.com/office/powerpoint/2010/main" val="749081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15</a:t>
            </a:fld>
            <a:endParaRPr lang="en-US"/>
          </a:p>
        </p:txBody>
      </p:sp>
    </p:spTree>
    <p:extLst>
      <p:ext uri="{BB962C8B-B14F-4D97-AF65-F5344CB8AC3E}">
        <p14:creationId xmlns:p14="http://schemas.microsoft.com/office/powerpoint/2010/main" val="2262779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16</a:t>
            </a:fld>
            <a:endParaRPr lang="en-US"/>
          </a:p>
        </p:txBody>
      </p:sp>
    </p:spTree>
    <p:extLst>
      <p:ext uri="{BB962C8B-B14F-4D97-AF65-F5344CB8AC3E}">
        <p14:creationId xmlns:p14="http://schemas.microsoft.com/office/powerpoint/2010/main" val="14868490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17</a:t>
            </a:fld>
            <a:endParaRPr lang="en-US"/>
          </a:p>
        </p:txBody>
      </p:sp>
    </p:spTree>
    <p:extLst>
      <p:ext uri="{BB962C8B-B14F-4D97-AF65-F5344CB8AC3E}">
        <p14:creationId xmlns:p14="http://schemas.microsoft.com/office/powerpoint/2010/main" val="1098882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Explain</a:t>
            </a:r>
            <a:r>
              <a:rPr lang="en-US" b="0" baseline="0" dirty="0" smtClean="0"/>
              <a:t> current areas of focus</a:t>
            </a:r>
          </a:p>
          <a:p>
            <a:r>
              <a:rPr lang="en-US" b="0" baseline="0" dirty="0" smtClean="0"/>
              <a:t>Explain why selected (should be obvious from current areas of focus)</a:t>
            </a:r>
          </a:p>
          <a:p>
            <a:r>
              <a:rPr lang="en-US" b="0" baseline="0" dirty="0" smtClean="0"/>
              <a:t>Brand/Market to senior officers at company in addition to export control team</a:t>
            </a:r>
          </a:p>
          <a:p>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18</a:t>
            </a:fld>
            <a:endParaRPr lang="en-US"/>
          </a:p>
        </p:txBody>
      </p:sp>
    </p:spTree>
    <p:extLst>
      <p:ext uri="{BB962C8B-B14F-4D97-AF65-F5344CB8AC3E}">
        <p14:creationId xmlns:p14="http://schemas.microsoft.com/office/powerpoint/2010/main" val="2687755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19</a:t>
            </a:fld>
            <a:endParaRPr lang="en-US"/>
          </a:p>
        </p:txBody>
      </p:sp>
    </p:spTree>
    <p:extLst>
      <p:ext uri="{BB962C8B-B14F-4D97-AF65-F5344CB8AC3E}">
        <p14:creationId xmlns:p14="http://schemas.microsoft.com/office/powerpoint/2010/main" val="2509075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Additional Subject Matter Experts would enhance the training capability of compliance staff</a:t>
            </a:r>
          </a:p>
          <a:p>
            <a:endParaRPr lang="en-US" sz="1200" dirty="0" smtClean="0"/>
          </a:p>
          <a:p>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Provides the opportunity to become familiar with emerging products and technologies</a:t>
            </a:r>
          </a:p>
          <a:p>
            <a:endParaRPr lang="en-US" sz="1200" dirty="0" smtClean="0"/>
          </a:p>
        </p:txBody>
      </p:sp>
      <p:sp>
        <p:nvSpPr>
          <p:cNvPr id="4" name="Slide Number Placeholder 3"/>
          <p:cNvSpPr>
            <a:spLocks noGrp="1"/>
          </p:cNvSpPr>
          <p:nvPr>
            <p:ph type="sldNum" sz="quarter" idx="10"/>
          </p:nvPr>
        </p:nvSpPr>
        <p:spPr/>
        <p:txBody>
          <a:bodyPr/>
          <a:lstStyle/>
          <a:p>
            <a:fld id="{9193389A-0A20-46D6-ABFE-DBEB3900ADCF}" type="slidenum">
              <a:rPr lang="en-US" smtClean="0"/>
              <a:t>20</a:t>
            </a:fld>
            <a:endParaRPr lang="en-US"/>
          </a:p>
        </p:txBody>
      </p:sp>
    </p:spTree>
    <p:extLst>
      <p:ext uri="{BB962C8B-B14F-4D97-AF65-F5344CB8AC3E}">
        <p14:creationId xmlns:p14="http://schemas.microsoft.com/office/powerpoint/2010/main" val="299036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2</a:t>
            </a:fld>
            <a:endParaRPr lang="en-US"/>
          </a:p>
        </p:txBody>
      </p:sp>
    </p:spTree>
    <p:extLst>
      <p:ext uri="{BB962C8B-B14F-4D97-AF65-F5344CB8AC3E}">
        <p14:creationId xmlns:p14="http://schemas.microsoft.com/office/powerpoint/2010/main" val="270809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r>
              <a:rPr lang="en-US" sz="1200" dirty="0" smtClean="0"/>
              <a:t>Provides some level of practical insight to challenges faced by company on a daily basis (e.g., product and technology classification processes, collaborative environment, measures required to prevent unauthorized access or release of data)</a:t>
            </a:r>
          </a:p>
          <a:p>
            <a:endParaRPr lang="en-US" sz="1200" dirty="0" smtClean="0"/>
          </a:p>
        </p:txBody>
      </p:sp>
      <p:sp>
        <p:nvSpPr>
          <p:cNvPr id="4" name="Slide Number Placeholder 3"/>
          <p:cNvSpPr>
            <a:spLocks noGrp="1"/>
          </p:cNvSpPr>
          <p:nvPr>
            <p:ph type="sldNum" sz="quarter" idx="10"/>
          </p:nvPr>
        </p:nvSpPr>
        <p:spPr/>
        <p:txBody>
          <a:bodyPr/>
          <a:lstStyle/>
          <a:p>
            <a:fld id="{9193389A-0A20-46D6-ABFE-DBEB3900ADCF}" type="slidenum">
              <a:rPr lang="en-US" smtClean="0"/>
              <a:t>21</a:t>
            </a:fld>
            <a:endParaRPr lang="en-US"/>
          </a:p>
        </p:txBody>
      </p:sp>
    </p:spTree>
    <p:extLst>
      <p:ext uri="{BB962C8B-B14F-4D97-AF65-F5344CB8AC3E}">
        <p14:creationId xmlns:p14="http://schemas.microsoft.com/office/powerpoint/2010/main" val="1460389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22</a:t>
            </a:fld>
            <a:endParaRPr lang="en-US"/>
          </a:p>
        </p:txBody>
      </p:sp>
    </p:spTree>
    <p:extLst>
      <p:ext uri="{BB962C8B-B14F-4D97-AF65-F5344CB8AC3E}">
        <p14:creationId xmlns:p14="http://schemas.microsoft.com/office/powerpoint/2010/main" val="1303036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Although the Department has stated that the program is not an audit nor is it designed to identify noncompliance for enforcement actions, confusion and concern exist that the visits will serve objectives beyond those which are included in the Department's currently published materials.</a:t>
            </a:r>
          </a:p>
          <a:p>
            <a:endParaRPr lang="en-US" sz="1200" dirty="0" smtClean="0"/>
          </a:p>
          <a:p>
            <a:r>
              <a:rPr lang="en-US" sz="1200" dirty="0" smtClean="0"/>
              <a:t>Insight</a:t>
            </a:r>
            <a:r>
              <a:rPr lang="en-US" sz="1200" baseline="0" dirty="0" smtClean="0"/>
              <a:t> demonstrates need for additional resources </a:t>
            </a:r>
          </a:p>
          <a:p>
            <a:endParaRPr lang="en-US" sz="1200" baseline="0" dirty="0" smtClean="0"/>
          </a:p>
          <a:p>
            <a:r>
              <a:rPr lang="en-US" sz="1200" baseline="0" dirty="0" smtClean="0"/>
              <a:t>Decisions:  proposed rulemaking </a:t>
            </a:r>
            <a:endParaRPr lang="en-US" sz="1200" dirty="0"/>
          </a:p>
        </p:txBody>
      </p:sp>
      <p:sp>
        <p:nvSpPr>
          <p:cNvPr id="4" name="Slide Number Placeholder 3"/>
          <p:cNvSpPr>
            <a:spLocks noGrp="1"/>
          </p:cNvSpPr>
          <p:nvPr>
            <p:ph type="sldNum" sz="quarter" idx="10"/>
          </p:nvPr>
        </p:nvSpPr>
        <p:spPr/>
        <p:txBody>
          <a:bodyPr/>
          <a:lstStyle/>
          <a:p>
            <a:fld id="{9193389A-0A20-46D6-ABFE-DBEB3900ADCF}" type="slidenum">
              <a:rPr lang="en-US" smtClean="0"/>
              <a:t>23</a:t>
            </a:fld>
            <a:endParaRPr lang="en-US"/>
          </a:p>
        </p:txBody>
      </p:sp>
    </p:spTree>
    <p:extLst>
      <p:ext uri="{BB962C8B-B14F-4D97-AF65-F5344CB8AC3E}">
        <p14:creationId xmlns:p14="http://schemas.microsoft.com/office/powerpoint/2010/main" val="41923064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24</a:t>
            </a:fld>
            <a:endParaRPr lang="en-US"/>
          </a:p>
        </p:txBody>
      </p:sp>
    </p:spTree>
    <p:extLst>
      <p:ext uri="{BB962C8B-B14F-4D97-AF65-F5344CB8AC3E}">
        <p14:creationId xmlns:p14="http://schemas.microsoft.com/office/powerpoint/2010/main" val="2530659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Could enhance DTCC's understanding of the manner in which companies addresses ITAR obligations. This would include business requirements and compliance initiatives.</a:t>
            </a:r>
          </a:p>
          <a:p>
            <a:endParaRPr lang="en-US" b="1" baseline="0" dirty="0" smtClean="0"/>
          </a:p>
        </p:txBody>
      </p:sp>
      <p:sp>
        <p:nvSpPr>
          <p:cNvPr id="4" name="Slide Number Placeholder 3"/>
          <p:cNvSpPr>
            <a:spLocks noGrp="1"/>
          </p:cNvSpPr>
          <p:nvPr>
            <p:ph type="sldNum" sz="quarter" idx="10"/>
          </p:nvPr>
        </p:nvSpPr>
        <p:spPr/>
        <p:txBody>
          <a:bodyPr/>
          <a:lstStyle/>
          <a:p>
            <a:fld id="{9193389A-0A20-46D6-ABFE-DBEB3900ADCF}" type="slidenum">
              <a:rPr lang="en-US" smtClean="0"/>
              <a:t>25</a:t>
            </a:fld>
            <a:endParaRPr lang="en-US"/>
          </a:p>
        </p:txBody>
      </p:sp>
    </p:spTree>
    <p:extLst>
      <p:ext uri="{BB962C8B-B14F-4D97-AF65-F5344CB8AC3E}">
        <p14:creationId xmlns:p14="http://schemas.microsoft.com/office/powerpoint/2010/main" val="22655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strike="sngStrike" dirty="0" smtClean="0"/>
          </a:p>
          <a:p>
            <a:r>
              <a:rPr lang="en-US" sz="1200" dirty="0" smtClean="0"/>
              <a:t> If companies reject a visit, are there negative consequences?</a:t>
            </a:r>
          </a:p>
          <a:p>
            <a:r>
              <a:rPr lang="en-US" sz="1200" dirty="0" smtClean="0"/>
              <a:t> Clarify and emphasize that violations found on outreach can still be voluntarily disclosed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strike="sngStrike" dirty="0" smtClean="0"/>
          </a:p>
          <a:p>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26</a:t>
            </a:fld>
            <a:endParaRPr lang="en-US"/>
          </a:p>
        </p:txBody>
      </p:sp>
    </p:spTree>
    <p:extLst>
      <p:ext uri="{BB962C8B-B14F-4D97-AF65-F5344CB8AC3E}">
        <p14:creationId xmlns:p14="http://schemas.microsoft.com/office/powerpoint/2010/main" val="7746854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strike="sngStrike" dirty="0" smtClean="0"/>
          </a:p>
          <a:p>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27</a:t>
            </a:fld>
            <a:endParaRPr lang="en-US"/>
          </a:p>
        </p:txBody>
      </p:sp>
    </p:spTree>
    <p:extLst>
      <p:ext uri="{BB962C8B-B14F-4D97-AF65-F5344CB8AC3E}">
        <p14:creationId xmlns:p14="http://schemas.microsoft.com/office/powerpoint/2010/main" val="28315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3</a:t>
            </a:fld>
            <a:endParaRPr lang="en-US"/>
          </a:p>
        </p:txBody>
      </p:sp>
    </p:spTree>
    <p:extLst>
      <p:ext uri="{BB962C8B-B14F-4D97-AF65-F5344CB8AC3E}">
        <p14:creationId xmlns:p14="http://schemas.microsoft.com/office/powerpoint/2010/main" val="3046373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93389A-0A20-46D6-ABFE-DBEB3900ADCF}" type="slidenum">
              <a:rPr lang="en-US" smtClean="0"/>
              <a:t>4</a:t>
            </a:fld>
            <a:endParaRPr lang="en-US"/>
          </a:p>
        </p:txBody>
      </p:sp>
    </p:spTree>
    <p:extLst>
      <p:ext uri="{BB962C8B-B14F-4D97-AF65-F5344CB8AC3E}">
        <p14:creationId xmlns:p14="http://schemas.microsoft.com/office/powerpoint/2010/main" val="1497817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2A073EF-12C7-4642-BFA2-77BD29BEDFB5}" type="slidenum">
              <a:rPr lang="en-US" smtClean="0"/>
              <a:t>6</a:t>
            </a:fld>
            <a:endParaRPr lang="en-US"/>
          </a:p>
        </p:txBody>
      </p:sp>
    </p:spTree>
    <p:extLst>
      <p:ext uri="{BB962C8B-B14F-4D97-AF65-F5344CB8AC3E}">
        <p14:creationId xmlns:p14="http://schemas.microsoft.com/office/powerpoint/2010/main" val="847765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sz="2600" dirty="0" smtClean="0"/>
              <a:t>Companies can predict when they may be selected</a:t>
            </a:r>
          </a:p>
          <a:p>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7</a:t>
            </a:fld>
            <a:endParaRPr lang="en-US"/>
          </a:p>
        </p:txBody>
      </p:sp>
    </p:spTree>
    <p:extLst>
      <p:ext uri="{BB962C8B-B14F-4D97-AF65-F5344CB8AC3E}">
        <p14:creationId xmlns:p14="http://schemas.microsoft.com/office/powerpoint/2010/main" val="134561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In-reach:  </a:t>
            </a:r>
            <a:r>
              <a:rPr lang="en-US" b="0" dirty="0" smtClean="0"/>
              <a:t>Company comes to DC to address specific</a:t>
            </a:r>
            <a:r>
              <a:rPr lang="en-US" b="0" baseline="0" dirty="0" smtClean="0"/>
              <a:t> list of questions and brief on compliance program &amp; what they are proud of</a:t>
            </a:r>
          </a:p>
          <a:p>
            <a:endParaRPr lang="en-US" b="1" baseline="0" dirty="0" smtClean="0"/>
          </a:p>
          <a:p>
            <a:r>
              <a:rPr lang="en-US" b="1" baseline="0" dirty="0" smtClean="0"/>
              <a:t>For Export Control Team:  </a:t>
            </a:r>
            <a:r>
              <a:rPr lang="en-US" sz="2200" dirty="0" smtClean="0">
                <a:latin typeface="Calibri" charset="0"/>
                <a:ea typeface="Calibri" charset="0"/>
                <a:cs typeface="Calibri" charset="0"/>
              </a:rPr>
              <a:t>rationale to allocate more resources to compliance, gain ideas for efficient but effective compliance implementation, </a:t>
            </a:r>
            <a:r>
              <a:rPr lang="en-US" sz="2200" dirty="0" err="1" smtClean="0">
                <a:latin typeface="Calibri" charset="0"/>
                <a:ea typeface="Calibri" charset="0"/>
                <a:cs typeface="Calibri" charset="0"/>
              </a:rPr>
              <a:t>etc</a:t>
            </a:r>
            <a:r>
              <a:rPr lang="en-US" sz="2200" dirty="0" smtClean="0">
                <a:latin typeface="Calibri" charset="0"/>
                <a:ea typeface="Calibri" charset="0"/>
                <a:cs typeface="Calibri" charset="0"/>
              </a:rPr>
              <a:t>)</a:t>
            </a:r>
          </a:p>
          <a:p>
            <a:endParaRPr lang="en-US" b="1" dirty="0" smtClean="0"/>
          </a:p>
          <a:p>
            <a:pPr marL="0" marR="0" lvl="2" indent="0" algn="l" defTabSz="914400" rtl="0" eaLnBrk="0" fontAlgn="base" latinLnBrk="0" hangingPunct="0">
              <a:lnSpc>
                <a:spcPct val="100000"/>
              </a:lnSpc>
              <a:spcBef>
                <a:spcPct val="30000"/>
              </a:spcBef>
              <a:spcAft>
                <a:spcPct val="0"/>
              </a:spcAft>
              <a:buClrTx/>
              <a:buSzTx/>
              <a:buFontTx/>
              <a:buNone/>
              <a:tabLst/>
              <a:defRPr/>
            </a:pPr>
            <a:r>
              <a:rPr lang="en-US" b="1" dirty="0" smtClean="0"/>
              <a:t>Survey:  </a:t>
            </a:r>
            <a:r>
              <a:rPr lang="en-US" sz="1800" dirty="0" smtClean="0">
                <a:latin typeface="Calibri" charset="0"/>
                <a:ea typeface="Calibri" charset="0"/>
                <a:cs typeface="Calibri" charset="0"/>
              </a:rPr>
              <a:t>If desired, DTAG can prepare questions and/or compile results.  (</a:t>
            </a:r>
            <a:r>
              <a:rPr lang="en-US" sz="1800" dirty="0" err="1" smtClean="0">
                <a:latin typeface="Calibri" charset="0"/>
                <a:ea typeface="Calibri" charset="0"/>
                <a:cs typeface="Calibri" charset="0"/>
              </a:rPr>
              <a:t>eg</a:t>
            </a:r>
            <a:r>
              <a:rPr lang="en-US" sz="1800" dirty="0" smtClean="0">
                <a:latin typeface="Calibri" charset="0"/>
                <a:ea typeface="Calibri" charset="0"/>
                <a:cs typeface="Calibri" charset="0"/>
              </a:rPr>
              <a:t> What elements of</a:t>
            </a:r>
            <a:r>
              <a:rPr lang="en-US" sz="1800" baseline="0" dirty="0" smtClean="0">
                <a:latin typeface="Calibri" charset="0"/>
                <a:ea typeface="Calibri" charset="0"/>
                <a:cs typeface="Calibri" charset="0"/>
              </a:rPr>
              <a:t> your compliance program are excellent and make you proud? )</a:t>
            </a:r>
            <a:endParaRPr lang="en-US" sz="1800" dirty="0" smtClean="0">
              <a:latin typeface="Calibri" charset="0"/>
              <a:ea typeface="Calibri" charset="0"/>
              <a:cs typeface="Calibri" charset="0"/>
            </a:endParaRPr>
          </a:p>
          <a:p>
            <a:pPr marL="0" marR="0" lvl="2" indent="0" algn="l" defTabSz="914400" rtl="0" eaLnBrk="0" fontAlgn="base" latinLnBrk="0" hangingPunct="0">
              <a:lnSpc>
                <a:spcPct val="100000"/>
              </a:lnSpc>
              <a:spcBef>
                <a:spcPct val="30000"/>
              </a:spcBef>
              <a:spcAft>
                <a:spcPct val="0"/>
              </a:spcAft>
              <a:buClrTx/>
              <a:buSzTx/>
              <a:buFontTx/>
              <a:buNone/>
              <a:tabLst/>
              <a:defRPr/>
            </a:pPr>
            <a:endParaRPr lang="en-US" sz="1800" dirty="0" smtClean="0">
              <a:latin typeface="Calibri" charset="0"/>
              <a:ea typeface="Calibri" charset="0"/>
              <a:cs typeface="Calibri" charset="0"/>
            </a:endParaRPr>
          </a:p>
          <a:p>
            <a:endParaRPr lang="en-US" b="1" dirty="0"/>
          </a:p>
        </p:txBody>
      </p:sp>
      <p:sp>
        <p:nvSpPr>
          <p:cNvPr id="4" name="Slide Number Placeholder 3"/>
          <p:cNvSpPr>
            <a:spLocks noGrp="1"/>
          </p:cNvSpPr>
          <p:nvPr>
            <p:ph type="sldNum" sz="quarter" idx="10"/>
          </p:nvPr>
        </p:nvSpPr>
        <p:spPr/>
        <p:txBody>
          <a:bodyPr/>
          <a:lstStyle/>
          <a:p>
            <a:fld id="{9193389A-0A20-46D6-ABFE-DBEB3900ADCF}" type="slidenum">
              <a:rPr lang="en-US" smtClean="0"/>
              <a:t>8</a:t>
            </a:fld>
            <a:endParaRPr lang="en-US"/>
          </a:p>
        </p:txBody>
      </p:sp>
    </p:spTree>
    <p:extLst>
      <p:ext uri="{BB962C8B-B14F-4D97-AF65-F5344CB8AC3E}">
        <p14:creationId xmlns:p14="http://schemas.microsoft.com/office/powerpoint/2010/main" val="2030115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0" algn="l" defTabSz="912937" rtl="0" eaLnBrk="0" fontAlgn="base" latinLnBrk="0" hangingPunct="0">
              <a:lnSpc>
                <a:spcPct val="100000"/>
              </a:lnSpc>
              <a:spcBef>
                <a:spcPct val="30000"/>
              </a:spcBef>
              <a:spcAft>
                <a:spcPct val="0"/>
              </a:spcAft>
              <a:buClrTx/>
              <a:buSzTx/>
              <a:buFontTx/>
              <a:buNone/>
              <a:tabLst/>
              <a:defRPr/>
            </a:pPr>
            <a:r>
              <a:rPr lang="en-US" sz="2200" dirty="0" smtClean="0">
                <a:latin typeface="Calibri" charset="0"/>
                <a:ea typeface="Calibri" charset="0"/>
                <a:cs typeface="Calibri" charset="0"/>
              </a:rPr>
              <a:t>Company</a:t>
            </a:r>
            <a:r>
              <a:rPr lang="en-US" sz="2200" baseline="0" dirty="0" smtClean="0">
                <a:latin typeface="Calibri" charset="0"/>
                <a:ea typeface="Calibri" charset="0"/>
                <a:cs typeface="Calibri" charset="0"/>
              </a:rPr>
              <a:t> can choose to add</a:t>
            </a:r>
            <a:r>
              <a:rPr lang="en-US" sz="2200" dirty="0" smtClean="0">
                <a:latin typeface="Calibri" charset="0"/>
                <a:ea typeface="Calibri" charset="0"/>
                <a:cs typeface="Calibri" charset="0"/>
              </a:rPr>
              <a:t> where they have questions</a:t>
            </a:r>
          </a:p>
          <a:p>
            <a:pPr defTabSz="912937">
              <a:defRPr/>
            </a:pPr>
            <a:endParaRPr lang="en-US" b="1" baseline="0" dirty="0" smtClean="0"/>
          </a:p>
          <a:p>
            <a:pPr defTabSz="912937">
              <a:defRPr/>
            </a:pPr>
            <a:endParaRPr lang="en-US" b="1" dirty="0"/>
          </a:p>
          <a:p>
            <a:r>
              <a:rPr lang="en-US" sz="1200" dirty="0" smtClean="0">
                <a:latin typeface="Calibri" charset="0"/>
                <a:ea typeface="Calibri" charset="0"/>
                <a:cs typeface="Calibri" charset="0"/>
              </a:rPr>
              <a:t>Deep dive lends audit tone</a:t>
            </a:r>
            <a:r>
              <a:rPr lang="en-US" sz="1200" baseline="0" dirty="0" smtClean="0">
                <a:latin typeface="Calibri" charset="0"/>
                <a:ea typeface="Calibri" charset="0"/>
                <a:cs typeface="Calibri" charset="0"/>
              </a:rPr>
              <a:t> </a:t>
            </a:r>
            <a:r>
              <a:rPr lang="mr-IN" sz="1200" baseline="0" dirty="0" smtClean="0">
                <a:latin typeface="Calibri" charset="0"/>
                <a:ea typeface="Calibri" charset="0"/>
                <a:cs typeface="Calibri" charset="0"/>
              </a:rPr>
              <a:t>–</a:t>
            </a:r>
            <a:r>
              <a:rPr lang="en-US" sz="1200" baseline="0" dirty="0" smtClean="0">
                <a:latin typeface="Calibri" charset="0"/>
                <a:ea typeface="Calibri" charset="0"/>
                <a:cs typeface="Calibri" charset="0"/>
              </a:rPr>
              <a:t> do need two days for an outreach? </a:t>
            </a:r>
            <a:endParaRPr lang="en-US" dirty="0"/>
          </a:p>
        </p:txBody>
      </p:sp>
      <p:sp>
        <p:nvSpPr>
          <p:cNvPr id="4" name="Slide Number Placeholder 3"/>
          <p:cNvSpPr>
            <a:spLocks noGrp="1"/>
          </p:cNvSpPr>
          <p:nvPr>
            <p:ph type="sldNum" sz="quarter" idx="10"/>
          </p:nvPr>
        </p:nvSpPr>
        <p:spPr/>
        <p:txBody>
          <a:bodyPr/>
          <a:lstStyle/>
          <a:p>
            <a:fld id="{9193389A-0A20-46D6-ABFE-DBEB3900ADCF}" type="slidenum">
              <a:rPr lang="en-US" smtClean="0"/>
              <a:t>9</a:t>
            </a:fld>
            <a:endParaRPr lang="en-US"/>
          </a:p>
        </p:txBody>
      </p:sp>
    </p:spTree>
    <p:extLst>
      <p:ext uri="{BB962C8B-B14F-4D97-AF65-F5344CB8AC3E}">
        <p14:creationId xmlns:p14="http://schemas.microsoft.com/office/powerpoint/2010/main" val="987125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 documentation and any metrics</a:t>
            </a:r>
            <a:r>
              <a:rPr lang="en-US" baseline="0" dirty="0" smtClean="0"/>
              <a:t> requested prior to visit, more it feels like an audit. </a:t>
            </a:r>
          </a:p>
          <a:p>
            <a:endParaRPr lang="en-US" baseline="0" dirty="0" smtClean="0"/>
          </a:p>
          <a:p>
            <a:r>
              <a:rPr lang="en-US" baseline="0" dirty="0" smtClean="0"/>
              <a:t>Should be us presenting what we want to present, not them telling us what they want to see (feels like audit)</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Calibri" charset="0"/>
                <a:ea typeface="Calibri" charset="0"/>
                <a:cs typeface="Calibri" charset="0"/>
              </a:rPr>
              <a:t>invite area registrants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9193389A-0A20-46D6-ABFE-DBEB3900ADCF}" type="slidenum">
              <a:rPr lang="en-US" smtClean="0"/>
              <a:t>10</a:t>
            </a:fld>
            <a:endParaRPr lang="en-US"/>
          </a:p>
        </p:txBody>
      </p:sp>
    </p:spTree>
    <p:extLst>
      <p:ext uri="{BB962C8B-B14F-4D97-AF65-F5344CB8AC3E}">
        <p14:creationId xmlns:p14="http://schemas.microsoft.com/office/powerpoint/2010/main" val="11470818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C:\Users\wadew\AppData\Local\Microsoft\Windows\Temporary Internet Files\Content.IE5\6LIKTPTP\MP900410081[1].jpg"/>
          <p:cNvPicPr>
            <a:picLocks noChangeAspect="1" noChangeArrowheads="1"/>
          </p:cNvPicPr>
          <p:nvPr userDrawn="1"/>
        </p:nvPicPr>
        <p:blipFill>
          <a:blip r:embed="rId2">
            <a:duotone>
              <a:schemeClr val="accent1">
                <a:shade val="45000"/>
                <a:satMod val="135000"/>
              </a:schemeClr>
              <a:prstClr val="white"/>
            </a:duotone>
          </a:blip>
          <a:stretch/>
        </p:blipFill>
        <p:spPr>
          <a:xfrm>
            <a:off x="0" y="990600"/>
            <a:ext cx="9144000" cy="5105400"/>
          </a:xfrm>
          <a:prstGeom prst="rect">
            <a:avLst/>
          </a:prstGeom>
          <a:noFill/>
        </p:spPr>
      </p:pic>
      <p:sp>
        <p:nvSpPr>
          <p:cNvPr id="2" name="Title 1"/>
          <p:cNvSpPr>
            <a:spLocks noGrp="1"/>
          </p:cNvSpPr>
          <p:nvPr>
            <p:ph type="ctrTitle"/>
          </p:nvPr>
        </p:nvSpPr>
        <p:spPr>
          <a:xfrm>
            <a:off x="685800" y="213043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p:txBody>
          <a:bodyPr/>
          <a:lstStyle/>
          <a:p>
            <a:fld id="{C2E21E37-DDD1-460B-AF74-D40E63A5469C}" type="datetime1">
              <a:rPr lang="en-US" smtClean="0"/>
              <a:t>3/29/2017</a:t>
            </a:fld>
            <a:endParaRPr lang="en-US"/>
          </a:p>
        </p:txBody>
      </p:sp>
      <p:sp>
        <p:nvSpPr>
          <p:cNvPr id="6" name="Footer Placeholder 4"/>
          <p:cNvSpPr>
            <a:spLocks noGrp="1"/>
          </p:cNvSpPr>
          <p:nvPr>
            <p:ph type="ftr" sz="quarter" idx="11"/>
          </p:nvPr>
        </p:nvSpPr>
        <p:spPr/>
        <p:txBody>
          <a:bodyPr/>
          <a:lstStyle/>
          <a:p>
            <a:r>
              <a:rPr lang="en-US" smtClean="0"/>
              <a:t>DTAG ONLY  - Do not distribute</a:t>
            </a:r>
            <a:endParaRPr lang="en-US"/>
          </a:p>
        </p:txBody>
      </p:sp>
      <p:sp>
        <p:nvSpPr>
          <p:cNvPr id="7" name="Slide Number Placeholder 5"/>
          <p:cNvSpPr>
            <a:spLocks noGrp="1"/>
          </p:cNvSpPr>
          <p:nvPr>
            <p:ph type="sldNum" sz="quarter" idx="12"/>
          </p:nvPr>
        </p:nvSpPr>
        <p:spPr/>
        <p:txBody>
          <a:bodyPr/>
          <a:lstStyle/>
          <a:p>
            <a:fld id="{E60E6C6E-87B4-4026-B794-7C0D32406D08}" type="slidenum">
              <a:rPr lang="en-US"/>
              <a:t>‹#›</a:t>
            </a:fld>
            <a:endParaRPr lang="en-US"/>
          </a:p>
        </p:txBody>
      </p:sp>
    </p:spTree>
    <p:extLst>
      <p:ext uri="{BB962C8B-B14F-4D97-AF65-F5344CB8AC3E}">
        <p14:creationId xmlns:p14="http://schemas.microsoft.com/office/powerpoint/2010/main" val="77188507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3C3830-C61E-4044-A526-CFF42FDD7203}" type="datetime1">
              <a:rPr lang="en-US" smtClean="0"/>
              <a:t>3/29/2017</a:t>
            </a:fld>
            <a:endParaRPr lang="en-US"/>
          </a:p>
        </p:txBody>
      </p:sp>
      <p:sp>
        <p:nvSpPr>
          <p:cNvPr id="5" name="Footer Placeholder 4"/>
          <p:cNvSpPr>
            <a:spLocks noGrp="1"/>
          </p:cNvSpPr>
          <p:nvPr>
            <p:ph type="ftr" sz="quarter" idx="11"/>
          </p:nvPr>
        </p:nvSpPr>
        <p:spPr/>
        <p:txBody>
          <a:bodyPr/>
          <a:lstStyle/>
          <a:p>
            <a:r>
              <a:rPr lang="en-US" smtClean="0"/>
              <a:t>DTAG ONLY  - Do not distribute</a:t>
            </a:r>
            <a:endParaRPr lang="en-US"/>
          </a:p>
        </p:txBody>
      </p:sp>
      <p:sp>
        <p:nvSpPr>
          <p:cNvPr id="6" name="Slide Number Placeholder 5"/>
          <p:cNvSpPr>
            <a:spLocks noGrp="1"/>
          </p:cNvSpPr>
          <p:nvPr>
            <p:ph type="sldNum" sz="quarter" idx="12"/>
          </p:nvPr>
        </p:nvSpPr>
        <p:spPr/>
        <p:txBody>
          <a:bodyPr/>
          <a:lstStyle/>
          <a:p>
            <a:fld id="{C4B19A88-A86B-42DD-B96E-AB1B57BA23B7}" type="slidenum">
              <a:rPr lang="en-US"/>
              <a:t>‹#›</a:t>
            </a:fld>
            <a:endParaRPr lang="en-US"/>
          </a:p>
        </p:txBody>
      </p:sp>
    </p:spTree>
    <p:extLst>
      <p:ext uri="{BB962C8B-B14F-4D97-AF65-F5344CB8AC3E}">
        <p14:creationId xmlns:p14="http://schemas.microsoft.com/office/powerpoint/2010/main" val="199398698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5"/>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5"/>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AA0D8-5136-422C-8155-647CA48E254F}" type="datetime1">
              <a:rPr lang="en-US" smtClean="0"/>
              <a:t>3/29/2017</a:t>
            </a:fld>
            <a:endParaRPr lang="en-US"/>
          </a:p>
        </p:txBody>
      </p:sp>
      <p:sp>
        <p:nvSpPr>
          <p:cNvPr id="5" name="Footer Placeholder 4"/>
          <p:cNvSpPr>
            <a:spLocks noGrp="1"/>
          </p:cNvSpPr>
          <p:nvPr>
            <p:ph type="ftr" sz="quarter" idx="11"/>
          </p:nvPr>
        </p:nvSpPr>
        <p:spPr/>
        <p:txBody>
          <a:bodyPr/>
          <a:lstStyle/>
          <a:p>
            <a:r>
              <a:rPr lang="en-US" smtClean="0"/>
              <a:t>DTAG ONLY  - Do not distribute</a:t>
            </a:r>
            <a:endParaRPr lang="en-US"/>
          </a:p>
        </p:txBody>
      </p:sp>
      <p:sp>
        <p:nvSpPr>
          <p:cNvPr id="6" name="Slide Number Placeholder 5"/>
          <p:cNvSpPr>
            <a:spLocks noGrp="1"/>
          </p:cNvSpPr>
          <p:nvPr>
            <p:ph type="sldNum" sz="quarter" idx="12"/>
          </p:nvPr>
        </p:nvSpPr>
        <p:spPr/>
        <p:txBody>
          <a:bodyPr/>
          <a:lstStyle/>
          <a:p>
            <a:fld id="{66E5CFF4-B5EB-4131-94E3-B884DA5D6E64}" type="slidenum">
              <a:rPr lang="en-US"/>
              <a:t>‹#›</a:t>
            </a:fld>
            <a:endParaRPr lang="en-US"/>
          </a:p>
        </p:txBody>
      </p:sp>
    </p:spTree>
    <p:extLst>
      <p:ext uri="{BB962C8B-B14F-4D97-AF65-F5344CB8AC3E}">
        <p14:creationId xmlns:p14="http://schemas.microsoft.com/office/powerpoint/2010/main" val="411323615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cxnSp>
        <p:nvCxnSpPr>
          <p:cNvPr id="2" name="Straight Connector 4"/>
          <p:cNvCxnSpPr/>
          <p:nvPr userDrawn="1"/>
        </p:nvCxnSpPr>
        <p:spPr>
          <a:xfrm>
            <a:off x="0" y="1143000"/>
            <a:ext cx="914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4" descr="departmentseal2.jpg"/>
          <p:cNvPicPr>
            <a:picLocks noChangeAspect="1"/>
          </p:cNvPicPr>
          <p:nvPr userDrawn="1"/>
        </p:nvPicPr>
        <p:blipFill>
          <a:blip r:embed="rId2">
            <a:extLst>
              <a:ext uri="{28A0092B-C50C-407E-A947-70E740481C1C}">
                <a14:useLocalDpi xmlns:a14="http://schemas.microsoft.com/office/drawing/2010/main" val="0"/>
              </a:ext>
            </a:extLst>
          </a:blip>
          <a:stretch/>
        </p:blipFill>
        <p:spPr>
          <a:xfrm>
            <a:off x="8001000" y="152400"/>
            <a:ext cx="912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fld id="{B5A93802-CA4C-40E1-BA66-A0707FF6B730}" type="datetime1">
              <a:rPr lang="en-US" smtClean="0"/>
              <a:t>3/29/2017</a:t>
            </a:fld>
            <a:endParaRPr lang="en-US"/>
          </a:p>
        </p:txBody>
      </p:sp>
      <p:sp>
        <p:nvSpPr>
          <p:cNvPr id="5" name="Footer Placeholder 4"/>
          <p:cNvSpPr>
            <a:spLocks noGrp="1"/>
          </p:cNvSpPr>
          <p:nvPr>
            <p:ph type="ftr" sz="quarter" idx="11"/>
          </p:nvPr>
        </p:nvSpPr>
        <p:spPr/>
        <p:txBody>
          <a:bodyPr/>
          <a:lstStyle/>
          <a:p>
            <a:r>
              <a:rPr lang="en-US" smtClean="0"/>
              <a:t>DTAG ONLY  - Do not distribute</a:t>
            </a:r>
            <a:endParaRPr lang="en-US"/>
          </a:p>
        </p:txBody>
      </p:sp>
      <p:sp>
        <p:nvSpPr>
          <p:cNvPr id="6" name="Slide Number Placeholder 5"/>
          <p:cNvSpPr>
            <a:spLocks noGrp="1"/>
          </p:cNvSpPr>
          <p:nvPr>
            <p:ph type="sldNum" sz="quarter" idx="12"/>
          </p:nvPr>
        </p:nvSpPr>
        <p:spPr/>
        <p:txBody>
          <a:bodyPr/>
          <a:lstStyle/>
          <a:p>
            <a:fld id="{34D34C5A-D45E-48BA-816E-548CEC6ACD4B}" type="slidenum">
              <a:rPr lang="en-US"/>
              <a:t>‹#›</a:t>
            </a:fld>
            <a:endParaRPr lang="en-US"/>
          </a:p>
        </p:txBody>
      </p:sp>
      <p:sp>
        <p:nvSpPr>
          <p:cNvPr id="8" name="Text Placeholder 7"/>
          <p:cNvSpPr>
            <a:spLocks noGrp="1"/>
          </p:cNvSpPr>
          <p:nvPr>
            <p:ph type="body" sz="quarter" idx="13"/>
          </p:nvPr>
        </p:nvSpPr>
        <p:spPr>
          <a:xfrm>
            <a:off x="457200" y="1585913"/>
            <a:ext cx="8229600" cy="45704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457200" y="274638"/>
            <a:ext cx="7543800" cy="792162"/>
          </a:xfrm>
        </p:spPr>
        <p:txBody>
          <a:bodyPr/>
          <a:lstStyle>
            <a:lvl1pPr>
              <a:defRPr sz="4000"/>
            </a:lvl1pPr>
          </a:lstStyle>
          <a:p>
            <a:r>
              <a:rPr lang="en-US" smtClean="0"/>
              <a:t>Click to edit Master title style</a:t>
            </a:r>
            <a:endParaRPr lang="en-US"/>
          </a:p>
        </p:txBody>
      </p:sp>
    </p:spTree>
    <p:extLst>
      <p:ext uri="{BB962C8B-B14F-4D97-AF65-F5344CB8AC3E}">
        <p14:creationId xmlns:p14="http://schemas.microsoft.com/office/powerpoint/2010/main" val="35211649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FB1D3-946D-4A8D-B72B-E5476C470EF2}" type="datetime1">
              <a:rPr lang="en-US" smtClean="0"/>
              <a:t>3/29/2017</a:t>
            </a:fld>
            <a:endParaRPr lang="en-US"/>
          </a:p>
        </p:txBody>
      </p:sp>
      <p:sp>
        <p:nvSpPr>
          <p:cNvPr id="5" name="Footer Placeholder 4"/>
          <p:cNvSpPr>
            <a:spLocks noGrp="1"/>
          </p:cNvSpPr>
          <p:nvPr>
            <p:ph type="ftr" sz="quarter" idx="11"/>
          </p:nvPr>
        </p:nvSpPr>
        <p:spPr/>
        <p:txBody>
          <a:bodyPr/>
          <a:lstStyle/>
          <a:p>
            <a:r>
              <a:rPr lang="en-US" smtClean="0"/>
              <a:t>DTAG ONLY  - Do not distribute</a:t>
            </a:r>
            <a:endParaRPr lang="en-US"/>
          </a:p>
        </p:txBody>
      </p:sp>
      <p:sp>
        <p:nvSpPr>
          <p:cNvPr id="6" name="Slide Number Placeholder 5"/>
          <p:cNvSpPr>
            <a:spLocks noGrp="1"/>
          </p:cNvSpPr>
          <p:nvPr>
            <p:ph type="sldNum" sz="quarter" idx="12"/>
          </p:nvPr>
        </p:nvSpPr>
        <p:spPr/>
        <p:txBody>
          <a:bodyPr/>
          <a:lstStyle/>
          <a:p>
            <a:fld id="{A6220B4B-8D02-472E-9EBF-EC13D77DF7E4}" type="slidenum">
              <a:rPr lang="en-US"/>
              <a:t>‹#›</a:t>
            </a:fld>
            <a:endParaRPr lang="en-US"/>
          </a:p>
        </p:txBody>
      </p:sp>
    </p:spTree>
    <p:extLst>
      <p:ext uri="{BB962C8B-B14F-4D97-AF65-F5344CB8AC3E}">
        <p14:creationId xmlns:p14="http://schemas.microsoft.com/office/powerpoint/2010/main" val="32164175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9F9522-566B-43E2-AE5A-6CD54536BE83}" type="datetime1">
              <a:rPr lang="en-US" smtClean="0"/>
              <a:t>3/29/2017</a:t>
            </a:fld>
            <a:endParaRPr lang="en-US"/>
          </a:p>
        </p:txBody>
      </p:sp>
      <p:sp>
        <p:nvSpPr>
          <p:cNvPr id="5" name="Footer Placeholder 4"/>
          <p:cNvSpPr>
            <a:spLocks noGrp="1"/>
          </p:cNvSpPr>
          <p:nvPr>
            <p:ph type="ftr" sz="quarter" idx="11"/>
          </p:nvPr>
        </p:nvSpPr>
        <p:spPr/>
        <p:txBody>
          <a:bodyPr/>
          <a:lstStyle/>
          <a:p>
            <a:r>
              <a:rPr lang="en-US" smtClean="0"/>
              <a:t>DTAG ONLY  - Do not distribute</a:t>
            </a:r>
            <a:endParaRPr lang="en-US"/>
          </a:p>
        </p:txBody>
      </p:sp>
      <p:sp>
        <p:nvSpPr>
          <p:cNvPr id="6" name="Slide Number Placeholder 5"/>
          <p:cNvSpPr>
            <a:spLocks noGrp="1"/>
          </p:cNvSpPr>
          <p:nvPr>
            <p:ph type="sldNum" sz="quarter" idx="12"/>
          </p:nvPr>
        </p:nvSpPr>
        <p:spPr/>
        <p:txBody>
          <a:bodyPr/>
          <a:lstStyle/>
          <a:p>
            <a:fld id="{ECED5C4C-E3C3-4229-A10C-D0685BB353C4}" type="slidenum">
              <a:rPr lang="en-US"/>
              <a:t>‹#›</a:t>
            </a:fld>
            <a:endParaRPr lang="en-US"/>
          </a:p>
        </p:txBody>
      </p:sp>
    </p:spTree>
    <p:extLst>
      <p:ext uri="{BB962C8B-B14F-4D97-AF65-F5344CB8AC3E}">
        <p14:creationId xmlns:p14="http://schemas.microsoft.com/office/powerpoint/2010/main" val="303067733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p>
            <a:fld id="{F053C0C2-C3FA-43A7-B946-484924F18C33}" type="datetime1">
              <a:rPr lang="en-US" smtClean="0"/>
              <a:t>3/29/2017</a:t>
            </a:fld>
            <a:endParaRPr lang="en-US"/>
          </a:p>
        </p:txBody>
      </p:sp>
      <p:sp>
        <p:nvSpPr>
          <p:cNvPr id="6" name="Footer Placeholder 4"/>
          <p:cNvSpPr>
            <a:spLocks noGrp="1"/>
          </p:cNvSpPr>
          <p:nvPr>
            <p:ph type="ftr" sz="quarter" idx="11"/>
          </p:nvPr>
        </p:nvSpPr>
        <p:spPr/>
        <p:txBody>
          <a:bodyPr/>
          <a:lstStyle/>
          <a:p>
            <a:r>
              <a:rPr lang="en-US" smtClean="0"/>
              <a:t>DTAG ONLY  - Do not distribute</a:t>
            </a:r>
            <a:endParaRPr lang="en-US"/>
          </a:p>
        </p:txBody>
      </p:sp>
      <p:sp>
        <p:nvSpPr>
          <p:cNvPr id="7" name="Slide Number Placeholder 5"/>
          <p:cNvSpPr>
            <a:spLocks noGrp="1"/>
          </p:cNvSpPr>
          <p:nvPr>
            <p:ph type="sldNum" sz="quarter" idx="12"/>
          </p:nvPr>
        </p:nvSpPr>
        <p:spPr/>
        <p:txBody>
          <a:bodyPr/>
          <a:lstStyle/>
          <a:p>
            <a:fld id="{6F7554A9-6137-4130-98F0-7BC6104B4410}" type="slidenum">
              <a:rPr lang="en-US"/>
              <a:t>‹#›</a:t>
            </a:fld>
            <a:endParaRPr lang="en-US"/>
          </a:p>
        </p:txBody>
      </p:sp>
    </p:spTree>
    <p:extLst>
      <p:ext uri="{BB962C8B-B14F-4D97-AF65-F5344CB8AC3E}">
        <p14:creationId xmlns:p14="http://schemas.microsoft.com/office/powerpoint/2010/main" val="395849751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p>
            <a:fld id="{4959D990-6D93-49E0-9B57-E1457AD90106}" type="datetime1">
              <a:rPr lang="en-US" smtClean="0"/>
              <a:t>3/29/2017</a:t>
            </a:fld>
            <a:endParaRPr lang="en-US"/>
          </a:p>
        </p:txBody>
      </p:sp>
      <p:sp>
        <p:nvSpPr>
          <p:cNvPr id="8" name="Footer Placeholder 4"/>
          <p:cNvSpPr>
            <a:spLocks noGrp="1"/>
          </p:cNvSpPr>
          <p:nvPr>
            <p:ph type="ftr" sz="quarter" idx="11"/>
          </p:nvPr>
        </p:nvSpPr>
        <p:spPr/>
        <p:txBody>
          <a:bodyPr/>
          <a:lstStyle/>
          <a:p>
            <a:r>
              <a:rPr lang="en-US" smtClean="0"/>
              <a:t>DTAG ONLY  - Do not distribute</a:t>
            </a:r>
            <a:endParaRPr lang="en-US"/>
          </a:p>
        </p:txBody>
      </p:sp>
      <p:sp>
        <p:nvSpPr>
          <p:cNvPr id="9" name="Slide Number Placeholder 5"/>
          <p:cNvSpPr>
            <a:spLocks noGrp="1"/>
          </p:cNvSpPr>
          <p:nvPr>
            <p:ph type="sldNum" sz="quarter" idx="12"/>
          </p:nvPr>
        </p:nvSpPr>
        <p:spPr/>
        <p:txBody>
          <a:bodyPr/>
          <a:lstStyle/>
          <a:p>
            <a:fld id="{27ECAE1A-2A05-4465-8550-D0A77240D4FE}" type="slidenum">
              <a:rPr lang="en-US"/>
              <a:t>‹#›</a:t>
            </a:fld>
            <a:endParaRPr lang="en-US"/>
          </a:p>
        </p:txBody>
      </p:sp>
    </p:spTree>
    <p:extLst>
      <p:ext uri="{BB962C8B-B14F-4D97-AF65-F5344CB8AC3E}">
        <p14:creationId xmlns:p14="http://schemas.microsoft.com/office/powerpoint/2010/main" val="244248254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p>
            <a:fld id="{2CC8B556-CB0D-4CD7-81AC-EA5FFEE78AF9}" type="datetime1">
              <a:rPr lang="en-US" smtClean="0"/>
              <a:t>3/29/2017</a:t>
            </a:fld>
            <a:endParaRPr lang="en-US"/>
          </a:p>
        </p:txBody>
      </p:sp>
      <p:sp>
        <p:nvSpPr>
          <p:cNvPr id="4" name="Footer Placeholder 4"/>
          <p:cNvSpPr>
            <a:spLocks noGrp="1"/>
          </p:cNvSpPr>
          <p:nvPr>
            <p:ph type="ftr" sz="quarter" idx="11"/>
          </p:nvPr>
        </p:nvSpPr>
        <p:spPr/>
        <p:txBody>
          <a:bodyPr/>
          <a:lstStyle/>
          <a:p>
            <a:r>
              <a:rPr lang="en-US" smtClean="0"/>
              <a:t>DTAG ONLY  - Do not distribute</a:t>
            </a:r>
            <a:endParaRPr lang="en-US"/>
          </a:p>
        </p:txBody>
      </p:sp>
      <p:sp>
        <p:nvSpPr>
          <p:cNvPr id="5" name="Slide Number Placeholder 5"/>
          <p:cNvSpPr>
            <a:spLocks noGrp="1"/>
          </p:cNvSpPr>
          <p:nvPr>
            <p:ph type="sldNum" sz="quarter" idx="12"/>
          </p:nvPr>
        </p:nvSpPr>
        <p:spPr/>
        <p:txBody>
          <a:bodyPr/>
          <a:lstStyle/>
          <a:p>
            <a:fld id="{07AD31F1-0BD4-403C-B7A3-E1D1CA00E23B}" type="slidenum">
              <a:rPr lang="en-US"/>
              <a:t>‹#›</a:t>
            </a:fld>
            <a:endParaRPr lang="en-US"/>
          </a:p>
        </p:txBody>
      </p:sp>
    </p:spTree>
    <p:extLst>
      <p:ext uri="{BB962C8B-B14F-4D97-AF65-F5344CB8AC3E}">
        <p14:creationId xmlns:p14="http://schemas.microsoft.com/office/powerpoint/2010/main" val="33609710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p:cNvCxnSpPr/>
          <p:nvPr userDrawn="1"/>
        </p:nvCxnSpPr>
        <p:spPr>
          <a:xfrm>
            <a:off x="457200" y="1447800"/>
            <a:ext cx="830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p>
            <a:fld id="{1CEBB375-2487-4CC6-ADCA-50CB3D9960FB}" type="datetime1">
              <a:rPr lang="en-US" smtClean="0"/>
              <a:t>3/29/2017</a:t>
            </a:fld>
            <a:endParaRPr lang="en-US"/>
          </a:p>
        </p:txBody>
      </p:sp>
      <p:sp>
        <p:nvSpPr>
          <p:cNvPr id="7" name="Footer Placeholder 4"/>
          <p:cNvSpPr>
            <a:spLocks noGrp="1"/>
          </p:cNvSpPr>
          <p:nvPr>
            <p:ph type="ftr" sz="quarter" idx="11"/>
          </p:nvPr>
        </p:nvSpPr>
        <p:spPr/>
        <p:txBody>
          <a:bodyPr/>
          <a:lstStyle/>
          <a:p>
            <a:r>
              <a:rPr lang="en-US" smtClean="0"/>
              <a:t>DTAG ONLY  - Do not distribute</a:t>
            </a:r>
            <a:endParaRPr lang="en-US"/>
          </a:p>
        </p:txBody>
      </p:sp>
      <p:sp>
        <p:nvSpPr>
          <p:cNvPr id="8" name="Slide Number Placeholder 5"/>
          <p:cNvSpPr>
            <a:spLocks noGrp="1"/>
          </p:cNvSpPr>
          <p:nvPr>
            <p:ph type="sldNum" sz="quarter" idx="12"/>
          </p:nvPr>
        </p:nvSpPr>
        <p:spPr/>
        <p:txBody>
          <a:bodyPr/>
          <a:lstStyle/>
          <a:p>
            <a:fld id="{135C570F-5B40-49AA-80C0-258A456DA192}" type="slidenum">
              <a:rPr lang="en-US"/>
              <a:t>‹#›</a:t>
            </a:fld>
            <a:endParaRPr lang="en-US"/>
          </a:p>
        </p:txBody>
      </p:sp>
    </p:spTree>
    <p:extLst>
      <p:ext uri="{BB962C8B-B14F-4D97-AF65-F5344CB8AC3E}">
        <p14:creationId xmlns:p14="http://schemas.microsoft.com/office/powerpoint/2010/main" val="2263978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p>
            <a:fld id="{8D4914CF-0C22-4218-BF79-5EF7D57CA49F}" type="datetime1">
              <a:rPr lang="en-US" smtClean="0"/>
              <a:t>3/29/2017</a:t>
            </a:fld>
            <a:endParaRPr lang="en-US"/>
          </a:p>
        </p:txBody>
      </p:sp>
      <p:sp>
        <p:nvSpPr>
          <p:cNvPr id="6" name="Footer Placeholder 4"/>
          <p:cNvSpPr>
            <a:spLocks noGrp="1"/>
          </p:cNvSpPr>
          <p:nvPr>
            <p:ph type="ftr" sz="quarter" idx="11"/>
          </p:nvPr>
        </p:nvSpPr>
        <p:spPr/>
        <p:txBody>
          <a:bodyPr/>
          <a:lstStyle/>
          <a:p>
            <a:r>
              <a:rPr lang="en-US" smtClean="0"/>
              <a:t>DTAG ONLY  - Do not distribute</a:t>
            </a:r>
            <a:endParaRPr lang="en-US"/>
          </a:p>
        </p:txBody>
      </p:sp>
      <p:sp>
        <p:nvSpPr>
          <p:cNvPr id="7" name="Slide Number Placeholder 5"/>
          <p:cNvSpPr>
            <a:spLocks noGrp="1"/>
          </p:cNvSpPr>
          <p:nvPr>
            <p:ph type="sldNum" sz="quarter" idx="12"/>
          </p:nvPr>
        </p:nvSpPr>
        <p:spPr/>
        <p:txBody>
          <a:bodyPr/>
          <a:lstStyle/>
          <a:p>
            <a:fld id="{8F98B248-F58C-471A-8E8D-AB2D5DA3313F}" type="slidenum">
              <a:rPr lang="en-US"/>
              <a:t>‹#›</a:t>
            </a:fld>
            <a:endParaRPr lang="en-US"/>
          </a:p>
        </p:txBody>
      </p:sp>
    </p:spTree>
    <p:extLst>
      <p:ext uri="{BB962C8B-B14F-4D97-AF65-F5344CB8AC3E}">
        <p14:creationId xmlns:p14="http://schemas.microsoft.com/office/powerpoint/2010/main" val="424570279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anchor="ctr" anchorCtr="0" compatLnSpc="1">
            <a:prstTxWarp prst="textNoShape">
              <a:avLst/>
            </a:prstTxWarp>
          </a:bodyPr>
          <a:lstStyle>
            <a:lvl1pPr>
              <a:defRPr sz="1200">
                <a:solidFill>
                  <a:srgbClr val="898989"/>
                </a:solidFill>
                <a:latin typeface="Calibri" charset="0"/>
              </a:defRPr>
            </a:lvl1pPr>
          </a:lstStyle>
          <a:p>
            <a:fld id="{C3783993-FB7C-4124-86CC-424EC55D81C9}" type="datetime1">
              <a:rPr lang="en-US" smtClean="0"/>
              <a:t>3/29/2017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ct val="0"/>
              </a:spcBef>
              <a:spcAft>
                <a:spcPct val="0"/>
              </a:spcAft>
              <a:defRPr sz="1200">
                <a:solidFill>
                  <a:schemeClr val="tx1">
                    <a:tint val="75000"/>
                  </a:schemeClr>
                </a:solidFill>
                <a:latin typeface="+mn-lt"/>
                <a:ea typeface="+mn-ea"/>
                <a:cs typeface="+mn-cs"/>
              </a:defRPr>
            </a:lvl1pPr>
          </a:lstStyle>
          <a:p>
            <a:r>
              <a:rPr lang="en-US" smtClean="0"/>
              <a:t>DTAG ONLY  - Do not distribute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anchor="ctr" anchorCtr="0" compatLnSpc="1">
            <a:prstTxWarp prst="textNoShape">
              <a:avLst/>
            </a:prstTxWarp>
          </a:bodyPr>
          <a:lstStyle>
            <a:lvl1pPr algn="r">
              <a:defRPr sz="1200">
                <a:solidFill>
                  <a:srgbClr val="898989"/>
                </a:solidFill>
                <a:latin typeface="Calibri" charset="0"/>
              </a:defRPr>
            </a:lvl1pPr>
          </a:lstStyle>
          <a:p>
            <a:fld id="{D89EAC2E-EA4A-4483-B2AA-6C6062DC1E8A}" type="slidenum">
              <a:rPr lang="en-US"/>
              <a:t>‹#›</a:t>
            </a:fld>
            <a:endParaRPr lang="en-US"/>
          </a:p>
        </p:txBody>
      </p:sp>
    </p:spTree>
  </p:cSld>
  <p:clrMap bg1="lt1" tx1="dk1" bg2="lt2" tx2="dk2" accent1="accent1" accent2="accent2" accent3="accent3" accent4="accent4" accent5="accent5" accent6="accent6" hlink="hlink" folHlink="folHlink"/>
  <p:sldLayoutIdLst>
    <p:sldLayoutId id="2147483982" r:id="rId1"/>
    <p:sldLayoutId id="2147483983" r:id="rId2"/>
    <p:sldLayoutId id="2147483974" r:id="rId3"/>
    <p:sldLayoutId id="2147483975" r:id="rId4"/>
    <p:sldLayoutId id="2147483976" r:id="rId5"/>
    <p:sldLayoutId id="2147483977" r:id="rId6"/>
    <p:sldLayoutId id="2147483978" r:id="rId7"/>
    <p:sldLayoutId id="2147483984" r:id="rId8"/>
    <p:sldLayoutId id="2147483979" r:id="rId9"/>
    <p:sldLayoutId id="2147483980" r:id="rId10"/>
    <p:sldLayoutId id="2147483981" r:id="rId11"/>
  </p:sldLayoutIdLst>
  <p:transition/>
  <p:hf hd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r>
              <a:rPr lang="en-US" sz="3600" smtClean="0"/>
              <a:t/>
            </a:r>
            <a:br>
              <a:rPr lang="en-US" sz="3600" smtClean="0"/>
            </a:br>
            <a:r>
              <a:rPr lang="en-US" sz="3600" smtClean="0"/>
              <a:t/>
            </a:r>
            <a:br>
              <a:rPr lang="en-US" sz="3600" smtClean="0"/>
            </a:br>
            <a:r>
              <a:rPr lang="en-US" sz="3600" smtClean="0"/>
              <a:t>Defense Trade Advisory Group</a:t>
            </a:r>
            <a:br>
              <a:rPr lang="en-US" sz="3600" smtClean="0"/>
            </a:br>
            <a:r>
              <a:rPr lang="en-US" sz="3600" smtClean="0"/>
              <a:t/>
            </a:r>
            <a:br>
              <a:rPr lang="en-US" sz="3600" smtClean="0"/>
            </a:br>
            <a:endParaRPr lang="en-US" sz="3600" b="1" smtClean="0"/>
          </a:p>
        </p:txBody>
      </p:sp>
      <p:sp>
        <p:nvSpPr>
          <p:cNvPr id="5123" name="Subtitle 2"/>
          <p:cNvSpPr>
            <a:spLocks noGrp="1"/>
          </p:cNvSpPr>
          <p:nvPr>
            <p:ph type="subTitle" idx="1"/>
          </p:nvPr>
        </p:nvSpPr>
        <p:spPr/>
        <p:txBody>
          <a:bodyPr/>
          <a:lstStyle/>
          <a:p>
            <a:endParaRPr lang="en-US" smtClean="0">
              <a:solidFill>
                <a:schemeClr val="tx1"/>
              </a:solidFill>
            </a:endParaRPr>
          </a:p>
          <a:p>
            <a:r>
              <a:rPr lang="en-US" sz="2800" smtClean="0">
                <a:solidFill>
                  <a:schemeClr val="tx1"/>
                </a:solidFill>
              </a:rPr>
              <a:t> </a:t>
            </a:r>
          </a:p>
        </p:txBody>
      </p:sp>
      <p:sp>
        <p:nvSpPr>
          <p:cNvPr id="3" name="TextBox 2"/>
          <p:cNvSpPr txBox="1"/>
          <p:nvPr/>
        </p:nvSpPr>
        <p:spPr>
          <a:xfrm>
            <a:off x="673892" y="2671763"/>
            <a:ext cx="7796215" cy="2800767"/>
          </a:xfrm>
          <a:prstGeom prst="rect">
            <a:avLst/>
          </a:prstGeom>
          <a:noFill/>
        </p:spPr>
        <p:txBody>
          <a:bodyPr wrap="square" rtlCol="0">
            <a:spAutoFit/>
          </a:bodyPr>
          <a:lstStyle/>
          <a:p>
            <a:pPr algn="ctr"/>
            <a:r>
              <a:rPr lang="en-US" sz="3600" b="1" smtClean="0"/>
              <a:t>Working Group 3</a:t>
            </a:r>
          </a:p>
          <a:p>
            <a:pPr algn="ctr"/>
            <a:r>
              <a:rPr lang="en-US" sz="3600" b="1" smtClean="0"/>
              <a:t>Company Visit Program Guidelines</a:t>
            </a:r>
          </a:p>
          <a:p>
            <a:pPr algn="ctr"/>
            <a:endParaRPr lang="en-US" sz="3600" b="1"/>
          </a:p>
          <a:p>
            <a:pPr algn="ctr"/>
            <a:r>
              <a:rPr lang="en-US" sz="3200" b="1" smtClean="0"/>
              <a:t>March 30, 2017</a:t>
            </a:r>
            <a:endParaRPr lang="en-US" sz="3200" b="1"/>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10</a:t>
            </a:fld>
            <a:endParaRPr lang="en-US"/>
          </a:p>
        </p:txBody>
      </p:sp>
      <p:sp>
        <p:nvSpPr>
          <p:cNvPr id="3" name="Text Placeholder 2"/>
          <p:cNvSpPr>
            <a:spLocks noGrp="1"/>
          </p:cNvSpPr>
          <p:nvPr>
            <p:ph type="body" sz="quarter" idx="13"/>
          </p:nvPr>
        </p:nvSpPr>
        <p:spPr>
          <a:xfrm>
            <a:off x="226770" y="1403890"/>
            <a:ext cx="8531375" cy="5519965"/>
          </a:xfrm>
        </p:spPr>
        <p:txBody>
          <a:bodyPr/>
          <a:lstStyle/>
          <a:p>
            <a:r>
              <a:rPr lang="en-US" sz="3400" dirty="0" smtClean="0"/>
              <a:t>Host </a:t>
            </a:r>
            <a:r>
              <a:rPr lang="en-US" sz="3400" dirty="0"/>
              <a:t>periodic opt-in events at DDTC </a:t>
            </a:r>
            <a:endParaRPr lang="en-US" sz="3400" dirty="0" smtClean="0"/>
          </a:p>
          <a:p>
            <a:pPr lvl="1"/>
            <a:r>
              <a:rPr lang="en-US" sz="3200" dirty="0" smtClean="0"/>
              <a:t>highlight effective </a:t>
            </a:r>
            <a:r>
              <a:rPr lang="en-US" sz="3200" dirty="0"/>
              <a:t>compliance strategies gleaned </a:t>
            </a:r>
            <a:r>
              <a:rPr lang="en-US" sz="3200" dirty="0" smtClean="0"/>
              <a:t>from visits: </a:t>
            </a:r>
            <a:endParaRPr lang="en-US" sz="3200" dirty="0"/>
          </a:p>
          <a:p>
            <a:pPr lvl="2"/>
            <a:r>
              <a:rPr lang="en-US" sz="3000" dirty="0"/>
              <a:t>B</a:t>
            </a:r>
            <a:r>
              <a:rPr lang="en-US" sz="3000" dirty="0" smtClean="0"/>
              <a:t>uilding a </a:t>
            </a:r>
            <a:r>
              <a:rPr lang="en-US" sz="3000" dirty="0"/>
              <a:t>compliance program</a:t>
            </a:r>
          </a:p>
          <a:p>
            <a:pPr lvl="2"/>
            <a:r>
              <a:rPr lang="en-US" sz="3000" dirty="0" smtClean="0"/>
              <a:t>Designing a </a:t>
            </a:r>
            <a:r>
              <a:rPr lang="en-US" sz="3000" dirty="0"/>
              <a:t>recordkeeping system</a:t>
            </a:r>
          </a:p>
          <a:p>
            <a:pPr lvl="2"/>
            <a:r>
              <a:rPr lang="en-US" sz="3000" dirty="0" smtClean="0"/>
              <a:t>Setting up </a:t>
            </a:r>
            <a:r>
              <a:rPr lang="en-US" sz="3000" dirty="0"/>
              <a:t>reporting </a:t>
            </a:r>
            <a:r>
              <a:rPr lang="en-US" sz="3000" dirty="0" smtClean="0"/>
              <a:t>system</a:t>
            </a:r>
          </a:p>
          <a:p>
            <a:pPr lvl="2"/>
            <a:endParaRPr lang="en-US" sz="800" dirty="0"/>
          </a:p>
          <a:p>
            <a:r>
              <a:rPr lang="en-US" sz="3400" dirty="0" smtClean="0">
                <a:latin typeface="Calibri" charset="0"/>
                <a:ea typeface="Calibri" charset="0"/>
                <a:cs typeface="Calibri" charset="0"/>
              </a:rPr>
              <a:t>Host compliance </a:t>
            </a:r>
            <a:r>
              <a:rPr lang="en-US" sz="3400" dirty="0">
                <a:latin typeface="Calibri" charset="0"/>
                <a:ea typeface="Calibri" charset="0"/>
                <a:cs typeface="Calibri" charset="0"/>
              </a:rPr>
              <a:t>focus group in the geographic location of each </a:t>
            </a:r>
            <a:r>
              <a:rPr lang="en-US" sz="3400" dirty="0" smtClean="0">
                <a:latin typeface="Calibri" charset="0"/>
                <a:ea typeface="Calibri" charset="0"/>
                <a:cs typeface="Calibri" charset="0"/>
              </a:rPr>
              <a:t>visit</a:t>
            </a:r>
            <a:endParaRPr lang="en-US" dirty="0" smtClean="0"/>
          </a:p>
          <a:p>
            <a:pPr marL="342900" lvl="2" indent="-342900"/>
            <a:endParaRPr lang="en-US" dirty="0">
              <a:latin typeface="Calibri" charset="0"/>
              <a:ea typeface="Calibri" charset="0"/>
              <a:cs typeface="Calibri" charset="0"/>
            </a:endParaRPr>
          </a:p>
          <a:p>
            <a:pPr marL="342900" lvl="2" indent="-342900"/>
            <a:endParaRPr lang="en-US" sz="2800" dirty="0">
              <a:latin typeface="Calibri" charset="0"/>
              <a:ea typeface="Calibri" charset="0"/>
              <a:cs typeface="Calibri" charset="0"/>
            </a:endParaRPr>
          </a:p>
          <a:p>
            <a:endParaRPr lang="en-US" sz="2000" dirty="0"/>
          </a:p>
          <a:p>
            <a:pPr lvl="2"/>
            <a:endParaRPr lang="en-US" sz="2000" dirty="0" smtClean="0"/>
          </a:p>
          <a:p>
            <a:endParaRPr lang="en-US" sz="2600" dirty="0" smtClean="0"/>
          </a:p>
          <a:p>
            <a:pPr marL="0" indent="0">
              <a:buNone/>
            </a:pPr>
            <a:endParaRPr lang="en-US" sz="2000" dirty="0"/>
          </a:p>
        </p:txBody>
      </p:sp>
      <p:sp>
        <p:nvSpPr>
          <p:cNvPr id="4" name="Title 3"/>
          <p:cNvSpPr>
            <a:spLocks noGrp="1"/>
          </p:cNvSpPr>
          <p:nvPr>
            <p:ph type="title"/>
          </p:nvPr>
        </p:nvSpPr>
        <p:spPr/>
        <p:txBody>
          <a:bodyPr/>
          <a:lstStyle/>
          <a:p>
            <a:r>
              <a:rPr lang="en-US" dirty="0" smtClean="0"/>
              <a:t>Response 1 </a:t>
            </a:r>
            <a:r>
              <a:rPr lang="mr-IN" dirty="0" smtClean="0"/>
              <a:t>–</a:t>
            </a:r>
            <a:r>
              <a:rPr lang="en-US" dirty="0" smtClean="0"/>
              <a:t> OPERATION, cont</a:t>
            </a:r>
            <a:r>
              <a:rPr lang="en-US" dirty="0"/>
              <a:t>.</a:t>
            </a:r>
          </a:p>
        </p:txBody>
      </p:sp>
    </p:spTree>
    <p:extLst>
      <p:ext uri="{BB962C8B-B14F-4D97-AF65-F5344CB8AC3E}">
        <p14:creationId xmlns:p14="http://schemas.microsoft.com/office/powerpoint/2010/main" val="17626991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11</a:t>
            </a:fld>
            <a:endParaRPr lang="en-US"/>
          </a:p>
        </p:txBody>
      </p:sp>
      <p:sp>
        <p:nvSpPr>
          <p:cNvPr id="3" name="Text Placeholder 2"/>
          <p:cNvSpPr>
            <a:spLocks noGrp="1"/>
          </p:cNvSpPr>
          <p:nvPr>
            <p:ph type="body" sz="quarter" idx="13"/>
          </p:nvPr>
        </p:nvSpPr>
        <p:spPr/>
        <p:txBody>
          <a:bodyPr/>
          <a:lstStyle/>
          <a:p>
            <a:r>
              <a:rPr lang="en-US" i="1" dirty="0" smtClean="0"/>
              <a:t>Is our messaging on the website effective?</a:t>
            </a:r>
          </a:p>
          <a:p>
            <a:r>
              <a:rPr lang="en-US" i="1" dirty="0" smtClean="0"/>
              <a:t>What should we add/revise so that a Compliance officer can point their senior leadership to it and it would help allay any fears of a potential CVP-O visit? </a:t>
            </a:r>
          </a:p>
          <a:p>
            <a:r>
              <a:rPr lang="en-US" i="1" dirty="0" smtClean="0"/>
              <a:t>What other forms of messaging could we do as well that we are not already doing?</a:t>
            </a:r>
            <a:endParaRPr lang="en-US" i="1" dirty="0"/>
          </a:p>
        </p:txBody>
      </p:sp>
      <p:sp>
        <p:nvSpPr>
          <p:cNvPr id="4" name="Title 3"/>
          <p:cNvSpPr>
            <a:spLocks noGrp="1"/>
          </p:cNvSpPr>
          <p:nvPr>
            <p:ph type="title"/>
          </p:nvPr>
        </p:nvSpPr>
        <p:spPr/>
        <p:txBody>
          <a:bodyPr/>
          <a:lstStyle/>
          <a:p>
            <a:r>
              <a:rPr lang="en-US" smtClean="0"/>
              <a:t>Question 2</a:t>
            </a:r>
            <a:endParaRPr lang="en-US"/>
          </a:p>
        </p:txBody>
      </p:sp>
    </p:spTree>
    <p:extLst>
      <p:ext uri="{BB962C8B-B14F-4D97-AF65-F5344CB8AC3E}">
        <p14:creationId xmlns:p14="http://schemas.microsoft.com/office/powerpoint/2010/main" val="106708092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12</a:t>
            </a:fld>
            <a:endParaRPr lang="en-US"/>
          </a:p>
        </p:txBody>
      </p:sp>
      <p:sp>
        <p:nvSpPr>
          <p:cNvPr id="3" name="Text Placeholder 2"/>
          <p:cNvSpPr>
            <a:spLocks noGrp="1"/>
          </p:cNvSpPr>
          <p:nvPr>
            <p:ph type="body" sz="quarter" idx="13"/>
          </p:nvPr>
        </p:nvSpPr>
        <p:spPr>
          <a:xfrm>
            <a:off x="232236" y="663840"/>
            <a:ext cx="9140389" cy="5791200"/>
          </a:xfrm>
        </p:spPr>
        <p:txBody>
          <a:bodyPr/>
          <a:lstStyle/>
          <a:p>
            <a:pPr lvl="2"/>
            <a:endParaRPr lang="en-US" sz="2200" dirty="0" smtClean="0"/>
          </a:p>
          <a:p>
            <a:r>
              <a:rPr lang="en-US" sz="3400" dirty="0" smtClean="0"/>
              <a:t>Useful</a:t>
            </a:r>
          </a:p>
          <a:p>
            <a:endParaRPr lang="en-US" sz="800" dirty="0" smtClean="0"/>
          </a:p>
          <a:p>
            <a:r>
              <a:rPr lang="en-US" sz="3400" dirty="0"/>
              <a:t>E</a:t>
            </a:r>
            <a:r>
              <a:rPr lang="en-US" sz="3400" dirty="0" smtClean="0"/>
              <a:t>mphasizes </a:t>
            </a:r>
            <a:r>
              <a:rPr lang="en-US" sz="3400" dirty="0"/>
              <a:t>non-audit, voluntary nature </a:t>
            </a:r>
            <a:endParaRPr lang="en-US" sz="3400" dirty="0" smtClean="0"/>
          </a:p>
          <a:p>
            <a:endParaRPr lang="en-US" sz="800" dirty="0"/>
          </a:p>
          <a:p>
            <a:r>
              <a:rPr lang="en-US" sz="3400" dirty="0" smtClean="0"/>
              <a:t>Message weakened by: </a:t>
            </a:r>
          </a:p>
          <a:p>
            <a:pPr lvl="2"/>
            <a:r>
              <a:rPr lang="en-US" sz="3300" dirty="0" smtClean="0"/>
              <a:t>CVP </a:t>
            </a:r>
            <a:r>
              <a:rPr lang="mr-IN" sz="3300" dirty="0" smtClean="0"/>
              <a:t>–</a:t>
            </a:r>
            <a:r>
              <a:rPr lang="en-US" sz="3300" dirty="0" smtClean="0"/>
              <a:t> single program</a:t>
            </a:r>
          </a:p>
          <a:p>
            <a:pPr lvl="2"/>
            <a:r>
              <a:rPr lang="en-US" sz="3300" dirty="0" smtClean="0"/>
              <a:t>CVP-C </a:t>
            </a:r>
            <a:r>
              <a:rPr lang="en-US" sz="3300" dirty="0"/>
              <a:t>and CVP-O in same paragraphs/ sentences</a:t>
            </a:r>
          </a:p>
          <a:p>
            <a:pPr lvl="2"/>
            <a:r>
              <a:rPr lang="en-US" sz="3300" dirty="0"/>
              <a:t>Focus </a:t>
            </a:r>
            <a:r>
              <a:rPr lang="en-US" sz="3300" dirty="0" smtClean="0"/>
              <a:t>on </a:t>
            </a:r>
            <a:r>
              <a:rPr lang="en-US" sz="3300" dirty="0"/>
              <a:t>DDTC </a:t>
            </a:r>
            <a:r>
              <a:rPr lang="en-US" sz="3300" dirty="0" smtClean="0"/>
              <a:t>goals; not </a:t>
            </a:r>
            <a:r>
              <a:rPr lang="en-US" sz="3300" dirty="0"/>
              <a:t>benefits to </a:t>
            </a:r>
            <a:r>
              <a:rPr lang="en-US" sz="3300" dirty="0" smtClean="0"/>
              <a:t>participants  </a:t>
            </a:r>
          </a:p>
          <a:p>
            <a:pPr lvl="2"/>
            <a:r>
              <a:rPr lang="en-US" sz="3300" dirty="0" smtClean="0"/>
              <a:t>Unclear re handling violations uncovered</a:t>
            </a:r>
          </a:p>
          <a:p>
            <a:pPr lvl="1"/>
            <a:endParaRPr lang="en-US" sz="2100" dirty="0"/>
          </a:p>
          <a:p>
            <a:pPr lvl="2"/>
            <a:endParaRPr lang="en-US" sz="2150" dirty="0" smtClean="0"/>
          </a:p>
          <a:p>
            <a:pPr marL="457200" lvl="1" indent="0">
              <a:buNone/>
            </a:pPr>
            <a:endParaRPr lang="en-US" sz="2400" dirty="0" smtClean="0"/>
          </a:p>
          <a:p>
            <a:endParaRPr lang="en-US" sz="2800" dirty="0" smtClean="0"/>
          </a:p>
          <a:p>
            <a:endParaRPr lang="en-US" sz="2800" dirty="0"/>
          </a:p>
        </p:txBody>
      </p:sp>
      <p:sp>
        <p:nvSpPr>
          <p:cNvPr id="4" name="Title 3"/>
          <p:cNvSpPr>
            <a:spLocks noGrp="1"/>
          </p:cNvSpPr>
          <p:nvPr>
            <p:ph type="title"/>
          </p:nvPr>
        </p:nvSpPr>
        <p:spPr>
          <a:xfrm>
            <a:off x="643735" y="274638"/>
            <a:ext cx="7538335" cy="792162"/>
          </a:xfrm>
        </p:spPr>
        <p:txBody>
          <a:bodyPr/>
          <a:lstStyle/>
          <a:p>
            <a:r>
              <a:rPr lang="en-US" dirty="0" smtClean="0"/>
              <a:t>Response 2 </a:t>
            </a:r>
            <a:r>
              <a:rPr lang="mr-IN" dirty="0" smtClean="0"/>
              <a:t>–</a:t>
            </a:r>
            <a:r>
              <a:rPr lang="en-US" dirty="0" smtClean="0"/>
              <a:t> Current Site</a:t>
            </a:r>
            <a:endParaRPr lang="en-US" dirty="0"/>
          </a:p>
        </p:txBody>
      </p:sp>
    </p:spTree>
    <p:extLst>
      <p:ext uri="{BB962C8B-B14F-4D97-AF65-F5344CB8AC3E}">
        <p14:creationId xmlns:p14="http://schemas.microsoft.com/office/powerpoint/2010/main" val="242805003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13</a:t>
            </a:fld>
            <a:endParaRPr lang="en-US"/>
          </a:p>
        </p:txBody>
      </p:sp>
      <p:sp>
        <p:nvSpPr>
          <p:cNvPr id="3" name="Text Placeholder 2"/>
          <p:cNvSpPr>
            <a:spLocks noGrp="1"/>
          </p:cNvSpPr>
          <p:nvPr>
            <p:ph type="body" sz="quarter" idx="13"/>
          </p:nvPr>
        </p:nvSpPr>
        <p:spPr>
          <a:xfrm>
            <a:off x="270640" y="1288675"/>
            <a:ext cx="9025175" cy="5865610"/>
          </a:xfrm>
        </p:spPr>
        <p:txBody>
          <a:bodyPr/>
          <a:lstStyle/>
          <a:p>
            <a:pPr lvl="1"/>
            <a:endParaRPr lang="en-US" sz="800" dirty="0" smtClean="0"/>
          </a:p>
          <a:p>
            <a:r>
              <a:rPr lang="en-US" sz="3400" dirty="0" smtClean="0"/>
              <a:t>Separate </a:t>
            </a:r>
            <a:r>
              <a:rPr lang="en-US" sz="3400" dirty="0"/>
              <a:t>web </a:t>
            </a:r>
            <a:r>
              <a:rPr lang="en-US" sz="3400" dirty="0" smtClean="0"/>
              <a:t>page for outreach (&amp; rename)</a:t>
            </a:r>
          </a:p>
          <a:p>
            <a:endParaRPr lang="en-US" sz="1200" dirty="0" smtClean="0"/>
          </a:p>
          <a:p>
            <a:r>
              <a:rPr lang="en-US" sz="3400" dirty="0" smtClean="0"/>
              <a:t>Focus </a:t>
            </a:r>
            <a:r>
              <a:rPr lang="en-US" sz="3400" dirty="0"/>
              <a:t>on benefits to </a:t>
            </a:r>
            <a:r>
              <a:rPr lang="en-US" sz="3400" dirty="0" smtClean="0"/>
              <a:t>visited company</a:t>
            </a:r>
          </a:p>
          <a:p>
            <a:endParaRPr lang="en-US" sz="1200" dirty="0" smtClean="0"/>
          </a:p>
          <a:p>
            <a:r>
              <a:rPr lang="en-US" sz="3400" dirty="0" smtClean="0"/>
              <a:t>Articulate specific objective selection measures</a:t>
            </a:r>
          </a:p>
          <a:p>
            <a:endParaRPr lang="en-US" sz="1200" dirty="0"/>
          </a:p>
          <a:p>
            <a:r>
              <a:rPr lang="en-US" sz="3400" dirty="0" smtClean="0"/>
              <a:t>“Marketing</a:t>
            </a:r>
            <a:r>
              <a:rPr lang="en-US" sz="3400" dirty="0"/>
              <a:t>” language touting </a:t>
            </a:r>
            <a:r>
              <a:rPr lang="en-US" sz="3400" dirty="0" smtClean="0"/>
              <a:t>benefits </a:t>
            </a:r>
            <a:r>
              <a:rPr lang="en-US" sz="3400" dirty="0"/>
              <a:t>(e.g., free review &amp; </a:t>
            </a:r>
            <a:r>
              <a:rPr lang="en-US" sz="3400" dirty="0" smtClean="0"/>
              <a:t>brainstorming w/ </a:t>
            </a:r>
            <a:r>
              <a:rPr lang="en-US" sz="3400" dirty="0"/>
              <a:t>knowledgeable team</a:t>
            </a:r>
            <a:r>
              <a:rPr lang="en-US" sz="3400" dirty="0" smtClean="0"/>
              <a:t>)</a:t>
            </a:r>
          </a:p>
          <a:p>
            <a:endParaRPr lang="en-US" sz="800" dirty="0" smtClean="0"/>
          </a:p>
          <a:p>
            <a:pPr marL="342900" lvl="1" indent="-342900">
              <a:buFont typeface="Arial" charset="0"/>
              <a:buChar char="•"/>
            </a:pPr>
            <a:endParaRPr lang="en-US" sz="1800" dirty="0"/>
          </a:p>
          <a:p>
            <a:endParaRPr lang="en-US" dirty="0" smtClean="0"/>
          </a:p>
          <a:p>
            <a:pPr lvl="2"/>
            <a:endParaRPr lang="en-US" sz="2150" dirty="0" smtClean="0"/>
          </a:p>
          <a:p>
            <a:pPr marL="457200" lvl="1" indent="0">
              <a:buNone/>
            </a:pPr>
            <a:endParaRPr lang="en-US" sz="2400" dirty="0" smtClean="0"/>
          </a:p>
          <a:p>
            <a:endParaRPr lang="en-US" sz="2800" dirty="0" smtClean="0"/>
          </a:p>
          <a:p>
            <a:endParaRPr lang="en-US" sz="2800" dirty="0"/>
          </a:p>
        </p:txBody>
      </p:sp>
      <p:sp>
        <p:nvSpPr>
          <p:cNvPr id="4" name="Title 3"/>
          <p:cNvSpPr>
            <a:spLocks noGrp="1"/>
          </p:cNvSpPr>
          <p:nvPr>
            <p:ph type="title"/>
          </p:nvPr>
        </p:nvSpPr>
        <p:spPr/>
        <p:txBody>
          <a:bodyPr/>
          <a:lstStyle/>
          <a:p>
            <a:r>
              <a:rPr lang="en-US" dirty="0" smtClean="0"/>
              <a:t>Response 2 </a:t>
            </a:r>
            <a:r>
              <a:rPr lang="mr-IN" dirty="0" smtClean="0"/>
              <a:t>–</a:t>
            </a:r>
            <a:r>
              <a:rPr lang="en-US" dirty="0" smtClean="0"/>
              <a:t> Suggested Revisions</a:t>
            </a:r>
            <a:endParaRPr lang="en-US" dirty="0"/>
          </a:p>
        </p:txBody>
      </p:sp>
    </p:spTree>
    <p:extLst>
      <p:ext uri="{BB962C8B-B14F-4D97-AF65-F5344CB8AC3E}">
        <p14:creationId xmlns:p14="http://schemas.microsoft.com/office/powerpoint/2010/main" val="164309684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14</a:t>
            </a:fld>
            <a:endParaRPr lang="en-US"/>
          </a:p>
        </p:txBody>
      </p:sp>
      <p:sp>
        <p:nvSpPr>
          <p:cNvPr id="3" name="Text Placeholder 2"/>
          <p:cNvSpPr>
            <a:spLocks noGrp="1"/>
          </p:cNvSpPr>
          <p:nvPr>
            <p:ph type="body" sz="quarter" idx="13"/>
          </p:nvPr>
        </p:nvSpPr>
        <p:spPr>
          <a:xfrm>
            <a:off x="193830" y="1316725"/>
            <a:ext cx="8492970" cy="4839600"/>
          </a:xfrm>
        </p:spPr>
        <p:txBody>
          <a:bodyPr/>
          <a:lstStyle/>
          <a:p>
            <a:pPr marL="342900" lvl="1" indent="-342900">
              <a:buFont typeface="Arial" charset="0"/>
              <a:buChar char="•"/>
            </a:pPr>
            <a:endParaRPr lang="en-US" sz="800" dirty="0" smtClean="0"/>
          </a:p>
          <a:p>
            <a:pPr marL="342900" lvl="1" indent="-342900">
              <a:buFont typeface="Arial" charset="0"/>
              <a:buChar char="•"/>
            </a:pPr>
            <a:endParaRPr lang="en-US" sz="2200" dirty="0" smtClean="0"/>
          </a:p>
          <a:p>
            <a:pPr marL="342900" lvl="1" indent="-342900">
              <a:buFont typeface="Arial" charset="0"/>
              <a:buChar char="•"/>
            </a:pPr>
            <a:endParaRPr lang="en-US" sz="800" dirty="0" smtClean="0"/>
          </a:p>
          <a:p>
            <a:endParaRPr lang="en-US" sz="800" dirty="0" smtClean="0"/>
          </a:p>
          <a:p>
            <a:endParaRPr lang="en-US" sz="2400" dirty="0"/>
          </a:p>
          <a:p>
            <a:endParaRPr lang="en-US" sz="2200" dirty="0" smtClean="0"/>
          </a:p>
          <a:p>
            <a:endParaRPr lang="en-US" sz="2200" dirty="0" smtClean="0"/>
          </a:p>
        </p:txBody>
      </p:sp>
      <p:sp>
        <p:nvSpPr>
          <p:cNvPr id="4" name="Title 3"/>
          <p:cNvSpPr>
            <a:spLocks noGrp="1"/>
          </p:cNvSpPr>
          <p:nvPr>
            <p:ph type="title"/>
          </p:nvPr>
        </p:nvSpPr>
        <p:spPr>
          <a:xfrm>
            <a:off x="29255" y="274638"/>
            <a:ext cx="8652080" cy="792162"/>
          </a:xfrm>
        </p:spPr>
        <p:txBody>
          <a:bodyPr/>
          <a:lstStyle/>
          <a:p>
            <a:r>
              <a:rPr lang="en-US" dirty="0" smtClean="0"/>
              <a:t>Response 2 </a:t>
            </a:r>
            <a:r>
              <a:rPr lang="mr-IN" dirty="0" smtClean="0"/>
              <a:t>–</a:t>
            </a:r>
            <a:r>
              <a:rPr lang="en-US" dirty="0" smtClean="0"/>
              <a:t> Revisions, cont.</a:t>
            </a:r>
            <a:endParaRPr lang="en-US" dirty="0"/>
          </a:p>
        </p:txBody>
      </p:sp>
      <p:sp>
        <p:nvSpPr>
          <p:cNvPr id="5" name="TextBox 4"/>
          <p:cNvSpPr txBox="1"/>
          <p:nvPr/>
        </p:nvSpPr>
        <p:spPr>
          <a:xfrm>
            <a:off x="230429" y="1470345"/>
            <a:ext cx="8719741" cy="3954929"/>
          </a:xfrm>
          <a:prstGeom prst="rect">
            <a:avLst/>
          </a:prstGeom>
          <a:noFill/>
        </p:spPr>
        <p:txBody>
          <a:bodyPr wrap="square" rtlCol="0">
            <a:spAutoFit/>
          </a:bodyPr>
          <a:lstStyle/>
          <a:p>
            <a:pPr marL="342900" lvl="1" indent="-342900">
              <a:buFont typeface="Arial" charset="0"/>
              <a:buChar char="•"/>
            </a:pPr>
            <a:r>
              <a:rPr lang="en-US" sz="3400" dirty="0"/>
              <a:t>Publish a sample close-out </a:t>
            </a:r>
            <a:r>
              <a:rPr lang="en-US" sz="3400" dirty="0" smtClean="0"/>
              <a:t>report</a:t>
            </a:r>
            <a:endParaRPr lang="en-US" sz="1500" dirty="0" smtClean="0"/>
          </a:p>
          <a:p>
            <a:pPr marL="342900" lvl="1" indent="-342900">
              <a:buFont typeface="Arial" charset="0"/>
              <a:buChar char="•"/>
            </a:pPr>
            <a:endParaRPr lang="en-US" sz="1200" dirty="0"/>
          </a:p>
          <a:p>
            <a:pPr marL="342900" lvl="1" indent="-342900">
              <a:buFont typeface="Arial" charset="0"/>
              <a:buChar char="•"/>
            </a:pPr>
            <a:r>
              <a:rPr lang="en-US" sz="3400" dirty="0" smtClean="0"/>
              <a:t>Substitute </a:t>
            </a:r>
            <a:r>
              <a:rPr lang="en-US" sz="3400" dirty="0"/>
              <a:t>“Best Practices” with effective </a:t>
            </a:r>
            <a:r>
              <a:rPr lang="en-US" sz="3400" dirty="0" smtClean="0"/>
              <a:t>examples</a:t>
            </a:r>
          </a:p>
          <a:p>
            <a:pPr marL="342900" lvl="1" indent="-342900">
              <a:buFont typeface="Arial" charset="0"/>
              <a:buChar char="•"/>
            </a:pPr>
            <a:endParaRPr lang="en-US" sz="1500" dirty="0" smtClean="0"/>
          </a:p>
          <a:p>
            <a:pPr marL="342900" lvl="1" indent="-342900">
              <a:buFont typeface="Arial" charset="0"/>
              <a:buChar char="•"/>
            </a:pPr>
            <a:r>
              <a:rPr lang="en-US" sz="3400" dirty="0"/>
              <a:t>A</a:t>
            </a:r>
            <a:r>
              <a:rPr lang="en-US" sz="3400" dirty="0" smtClean="0"/>
              <a:t>dd </a:t>
            </a:r>
            <a:r>
              <a:rPr lang="en-US" sz="3400" dirty="0"/>
              <a:t>positive outcomes from prior </a:t>
            </a:r>
            <a:r>
              <a:rPr lang="en-US" sz="3400" dirty="0" smtClean="0"/>
              <a:t>visits:</a:t>
            </a:r>
          </a:p>
          <a:p>
            <a:pPr marL="800100" lvl="2" indent="-342900">
              <a:buFont typeface="Arial" charset="0"/>
              <a:buChar char="•"/>
            </a:pPr>
            <a:r>
              <a:rPr lang="en-US" sz="3200" dirty="0" smtClean="0"/>
              <a:t>additional </a:t>
            </a:r>
            <a:r>
              <a:rPr lang="en-US" sz="3200" dirty="0"/>
              <a:t>compliance resources </a:t>
            </a:r>
            <a:r>
              <a:rPr lang="en-US" sz="3200" dirty="0" smtClean="0"/>
              <a:t>allocated</a:t>
            </a:r>
          </a:p>
          <a:p>
            <a:pPr marL="800100" lvl="2" indent="-342900">
              <a:buFont typeface="Arial" charset="0"/>
              <a:buChar char="•"/>
            </a:pPr>
            <a:r>
              <a:rPr lang="en-US" sz="3200" dirty="0" smtClean="0"/>
              <a:t>assisted </a:t>
            </a:r>
            <a:r>
              <a:rPr lang="en-US" sz="3200" dirty="0"/>
              <a:t>company in x, y, </a:t>
            </a:r>
            <a:r>
              <a:rPr lang="en-US" sz="3200" dirty="0" smtClean="0"/>
              <a:t>z</a:t>
            </a:r>
            <a:endParaRPr lang="en-US" sz="3200" dirty="0"/>
          </a:p>
          <a:p>
            <a:endParaRPr lang="en-US" dirty="0"/>
          </a:p>
        </p:txBody>
      </p:sp>
    </p:spTree>
    <p:extLst>
      <p:ext uri="{BB962C8B-B14F-4D97-AF65-F5344CB8AC3E}">
        <p14:creationId xmlns:p14="http://schemas.microsoft.com/office/powerpoint/2010/main" val="245531297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15</a:t>
            </a:fld>
            <a:endParaRPr lang="en-US"/>
          </a:p>
        </p:txBody>
      </p:sp>
      <p:sp>
        <p:nvSpPr>
          <p:cNvPr id="3" name="Text Placeholder 2"/>
          <p:cNvSpPr>
            <a:spLocks noGrp="1"/>
          </p:cNvSpPr>
          <p:nvPr>
            <p:ph type="body" sz="quarter" idx="13"/>
          </p:nvPr>
        </p:nvSpPr>
        <p:spPr/>
        <p:txBody>
          <a:bodyPr/>
          <a:lstStyle/>
          <a:p>
            <a:r>
              <a:rPr lang="en-US" i="1" dirty="0" smtClean="0"/>
              <a:t>What factors would make a company feel comfortable for us to explain on the forefront why they were chosen for a visit? </a:t>
            </a:r>
          </a:p>
          <a:p>
            <a:r>
              <a:rPr lang="en-US" i="1" dirty="0" smtClean="0"/>
              <a:t>Would a letter stating as such in the first instance help allay fears that a CVP-O visit isn’t the same as a CVP-C visit? </a:t>
            </a:r>
          </a:p>
          <a:p>
            <a:r>
              <a:rPr lang="en-US" i="1" dirty="0" smtClean="0"/>
              <a:t>We specifically would like recommendations on the analysis that DDTC goes through when selecting a company for a visit.</a:t>
            </a:r>
            <a:endParaRPr lang="en-US" i="1" dirty="0"/>
          </a:p>
        </p:txBody>
      </p:sp>
      <p:sp>
        <p:nvSpPr>
          <p:cNvPr id="4" name="Title 3"/>
          <p:cNvSpPr>
            <a:spLocks noGrp="1"/>
          </p:cNvSpPr>
          <p:nvPr>
            <p:ph type="title"/>
          </p:nvPr>
        </p:nvSpPr>
        <p:spPr/>
        <p:txBody>
          <a:bodyPr/>
          <a:lstStyle/>
          <a:p>
            <a:r>
              <a:rPr lang="en-US" smtClean="0"/>
              <a:t>Question 3</a:t>
            </a:r>
            <a:endParaRPr lang="en-US"/>
          </a:p>
        </p:txBody>
      </p:sp>
    </p:spTree>
    <p:extLst>
      <p:ext uri="{BB962C8B-B14F-4D97-AF65-F5344CB8AC3E}">
        <p14:creationId xmlns:p14="http://schemas.microsoft.com/office/powerpoint/2010/main" val="385252884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16</a:t>
            </a:fld>
            <a:endParaRPr lang="en-US"/>
          </a:p>
        </p:txBody>
      </p:sp>
      <p:sp>
        <p:nvSpPr>
          <p:cNvPr id="3" name="Text Placeholder 2"/>
          <p:cNvSpPr>
            <a:spLocks noGrp="1"/>
          </p:cNvSpPr>
          <p:nvPr>
            <p:ph type="body" sz="quarter" idx="13"/>
          </p:nvPr>
        </p:nvSpPr>
        <p:spPr>
          <a:xfrm>
            <a:off x="457200" y="1124699"/>
            <a:ext cx="8229600" cy="5596775"/>
          </a:xfrm>
        </p:spPr>
        <p:txBody>
          <a:bodyPr/>
          <a:lstStyle/>
          <a:p>
            <a:pPr marL="0" indent="0">
              <a:buNone/>
            </a:pPr>
            <a:r>
              <a:rPr lang="en-US" sz="3400" dirty="0"/>
              <a:t>W</a:t>
            </a:r>
            <a:r>
              <a:rPr lang="en-US" sz="3400" dirty="0" smtClean="0"/>
              <a:t>eb </a:t>
            </a:r>
            <a:r>
              <a:rPr lang="en-US" sz="3400" dirty="0"/>
              <a:t>site outlines </a:t>
            </a:r>
            <a:r>
              <a:rPr lang="en-US" sz="3400" dirty="0" smtClean="0"/>
              <a:t>selection criteria as:</a:t>
            </a:r>
          </a:p>
          <a:p>
            <a:pPr lvl="1"/>
            <a:r>
              <a:rPr lang="en-US" sz="3400" dirty="0"/>
              <a:t>Type/sensitivity of technology</a:t>
            </a:r>
          </a:p>
          <a:p>
            <a:pPr lvl="1"/>
            <a:r>
              <a:rPr lang="en-US" sz="3400" dirty="0"/>
              <a:t>Nature of business</a:t>
            </a:r>
          </a:p>
          <a:p>
            <a:pPr lvl="1"/>
            <a:r>
              <a:rPr lang="en-US" sz="3400" dirty="0"/>
              <a:t>Volume of licensed/regulated activity</a:t>
            </a:r>
          </a:p>
          <a:p>
            <a:pPr lvl="1"/>
            <a:r>
              <a:rPr lang="en-US" sz="3400" dirty="0"/>
              <a:t>Experience conducting ITAR activities</a:t>
            </a:r>
          </a:p>
          <a:p>
            <a:pPr lvl="1"/>
            <a:r>
              <a:rPr lang="en-US" sz="3400" dirty="0"/>
              <a:t>Geographic location (and other DDTC travel requirements)</a:t>
            </a:r>
          </a:p>
          <a:p>
            <a:pPr lvl="1"/>
            <a:r>
              <a:rPr lang="en-US" sz="3400" dirty="0"/>
              <a:t>Recommendations from DTCP and </a:t>
            </a:r>
            <a:r>
              <a:rPr lang="en-US" sz="3400" dirty="0" smtClean="0"/>
              <a:t>DTCL</a:t>
            </a:r>
          </a:p>
          <a:p>
            <a:endParaRPr lang="en-US" sz="1800" dirty="0"/>
          </a:p>
          <a:p>
            <a:endParaRPr lang="en-US" sz="1800" dirty="0" smtClean="0"/>
          </a:p>
          <a:p>
            <a:endParaRPr lang="en-US" sz="2200" dirty="0"/>
          </a:p>
        </p:txBody>
      </p:sp>
      <p:sp>
        <p:nvSpPr>
          <p:cNvPr id="4" name="Title 3"/>
          <p:cNvSpPr>
            <a:spLocks noGrp="1"/>
          </p:cNvSpPr>
          <p:nvPr>
            <p:ph type="title"/>
          </p:nvPr>
        </p:nvSpPr>
        <p:spPr>
          <a:xfrm>
            <a:off x="484650" y="274638"/>
            <a:ext cx="7543800" cy="792162"/>
          </a:xfrm>
        </p:spPr>
        <p:txBody>
          <a:bodyPr/>
          <a:lstStyle/>
          <a:p>
            <a:r>
              <a:rPr lang="en-US" dirty="0" smtClean="0"/>
              <a:t>Response 3 - Selection Criteria</a:t>
            </a:r>
            <a:endParaRPr lang="en-US" dirty="0"/>
          </a:p>
        </p:txBody>
      </p:sp>
    </p:spTree>
    <p:extLst>
      <p:ext uri="{BB962C8B-B14F-4D97-AF65-F5344CB8AC3E}">
        <p14:creationId xmlns:p14="http://schemas.microsoft.com/office/powerpoint/2010/main" val="49980932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17</a:t>
            </a:fld>
            <a:endParaRPr lang="en-US"/>
          </a:p>
        </p:txBody>
      </p:sp>
      <p:sp>
        <p:nvSpPr>
          <p:cNvPr id="3" name="Text Placeholder 2"/>
          <p:cNvSpPr>
            <a:spLocks noGrp="1"/>
          </p:cNvSpPr>
          <p:nvPr>
            <p:ph type="body" sz="quarter" idx="13"/>
          </p:nvPr>
        </p:nvSpPr>
        <p:spPr>
          <a:xfrm>
            <a:off x="153620" y="1124699"/>
            <a:ext cx="8796550" cy="5596775"/>
          </a:xfrm>
        </p:spPr>
        <p:txBody>
          <a:bodyPr/>
          <a:lstStyle/>
          <a:p>
            <a:r>
              <a:rPr lang="en-US" dirty="0"/>
              <a:t>M</a:t>
            </a:r>
            <a:r>
              <a:rPr lang="en-US" dirty="0" smtClean="0"/>
              <a:t>easures are objective but general; hints at list of companies DDTC wants to visit.</a:t>
            </a:r>
          </a:p>
          <a:p>
            <a:endParaRPr lang="en-US" sz="800" dirty="0" smtClean="0"/>
          </a:p>
          <a:p>
            <a:r>
              <a:rPr lang="en-US" dirty="0" smtClean="0"/>
              <a:t>Consider specific objective measures, e.g.:</a:t>
            </a:r>
          </a:p>
          <a:p>
            <a:pPr lvl="1"/>
            <a:r>
              <a:rPr lang="en-US" sz="3000" dirty="0" smtClean="0"/>
              <a:t>companies who make up more than ___ % of DTCC licensing activity, </a:t>
            </a:r>
          </a:p>
          <a:p>
            <a:pPr lvl="1"/>
            <a:r>
              <a:rPr lang="en-US" sz="3000" dirty="0" smtClean="0"/>
              <a:t>engaged in Cat ___ or ___licensing</a:t>
            </a:r>
          </a:p>
          <a:p>
            <a:pPr lvl="1"/>
            <a:endParaRPr lang="en-US" sz="800" b="1" dirty="0" smtClean="0"/>
          </a:p>
          <a:p>
            <a:r>
              <a:rPr lang="en-US" dirty="0" smtClean="0"/>
              <a:t>Consider visits to registered entities that have obtained no licenses or have not addressed any noncompliance</a:t>
            </a:r>
          </a:p>
          <a:p>
            <a:endParaRPr lang="en-US" sz="1800" dirty="0" smtClean="0"/>
          </a:p>
          <a:p>
            <a:endParaRPr lang="en-US" sz="1800" dirty="0" smtClean="0"/>
          </a:p>
          <a:p>
            <a:endParaRPr lang="en-US" sz="2200" dirty="0"/>
          </a:p>
        </p:txBody>
      </p:sp>
      <p:sp>
        <p:nvSpPr>
          <p:cNvPr id="4" name="Title 3"/>
          <p:cNvSpPr>
            <a:spLocks noGrp="1"/>
          </p:cNvSpPr>
          <p:nvPr>
            <p:ph type="title"/>
          </p:nvPr>
        </p:nvSpPr>
        <p:spPr>
          <a:xfrm>
            <a:off x="-151815" y="241385"/>
            <a:ext cx="8487505" cy="792162"/>
          </a:xfrm>
        </p:spPr>
        <p:txBody>
          <a:bodyPr/>
          <a:lstStyle/>
          <a:p>
            <a:r>
              <a:rPr lang="en-US" dirty="0" smtClean="0"/>
              <a:t>Response 3 - Selection Criteria, cont.</a:t>
            </a:r>
            <a:endParaRPr lang="en-US" dirty="0"/>
          </a:p>
        </p:txBody>
      </p:sp>
    </p:spTree>
    <p:extLst>
      <p:ext uri="{BB962C8B-B14F-4D97-AF65-F5344CB8AC3E}">
        <p14:creationId xmlns:p14="http://schemas.microsoft.com/office/powerpoint/2010/main" val="69412923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18</a:t>
            </a:fld>
            <a:endParaRPr lang="en-US"/>
          </a:p>
        </p:txBody>
      </p:sp>
      <p:sp>
        <p:nvSpPr>
          <p:cNvPr id="3" name="Text Placeholder 2"/>
          <p:cNvSpPr>
            <a:spLocks noGrp="1"/>
          </p:cNvSpPr>
          <p:nvPr>
            <p:ph type="body" sz="quarter" idx="13"/>
          </p:nvPr>
        </p:nvSpPr>
        <p:spPr>
          <a:xfrm>
            <a:off x="78615" y="1086295"/>
            <a:ext cx="9144000" cy="5837560"/>
          </a:xfrm>
        </p:spPr>
        <p:txBody>
          <a:bodyPr/>
          <a:lstStyle/>
          <a:p>
            <a:endParaRPr lang="en-US" sz="800" dirty="0" smtClean="0"/>
          </a:p>
          <a:p>
            <a:r>
              <a:rPr lang="en-US" sz="3400" dirty="0" smtClean="0"/>
              <a:t>Specifically why this Company selected, e.g.:</a:t>
            </a:r>
          </a:p>
          <a:p>
            <a:pPr lvl="1"/>
            <a:r>
              <a:rPr lang="en-US" dirty="0" smtClean="0"/>
              <a:t>University in </a:t>
            </a:r>
            <a:r>
              <a:rPr lang="en-US" dirty="0" err="1" smtClean="0"/>
              <a:t>midwest</a:t>
            </a:r>
            <a:r>
              <a:rPr lang="en-US" dirty="0" smtClean="0"/>
              <a:t>; UAV </a:t>
            </a:r>
            <a:r>
              <a:rPr lang="en-US" dirty="0" err="1" smtClean="0"/>
              <a:t>mfg</a:t>
            </a:r>
            <a:r>
              <a:rPr lang="en-US" dirty="0" smtClean="0"/>
              <a:t> in southeast</a:t>
            </a:r>
          </a:p>
          <a:p>
            <a:pPr lvl="1"/>
            <a:r>
              <a:rPr lang="en-US" dirty="0"/>
              <a:t>large research program in </a:t>
            </a:r>
            <a:r>
              <a:rPr lang="en-US" dirty="0" smtClean="0"/>
              <a:t>aeronautics</a:t>
            </a:r>
          </a:p>
          <a:p>
            <a:pPr lvl="1"/>
            <a:r>
              <a:rPr lang="en-US" dirty="0" smtClean="0"/>
              <a:t>with __# active licenses</a:t>
            </a:r>
            <a:r>
              <a:rPr lang="en-US" dirty="0"/>
              <a:t> </a:t>
            </a:r>
            <a:r>
              <a:rPr lang="en-US" dirty="0" smtClean="0"/>
              <a:t>and/or __ previous compliance issues</a:t>
            </a:r>
          </a:p>
          <a:p>
            <a:pPr lvl="1"/>
            <a:endParaRPr lang="en-US" sz="1600" dirty="0" smtClean="0"/>
          </a:p>
          <a:p>
            <a:r>
              <a:rPr lang="en-US" sz="3400" dirty="0" smtClean="0"/>
              <a:t>Provide focused list of USG visit goals, e.g.: </a:t>
            </a:r>
          </a:p>
          <a:p>
            <a:pPr lvl="1"/>
            <a:r>
              <a:rPr lang="en-US" dirty="0" smtClean="0"/>
              <a:t>management meetings</a:t>
            </a:r>
          </a:p>
          <a:p>
            <a:pPr lvl="1"/>
            <a:r>
              <a:rPr lang="en-US" dirty="0" smtClean="0"/>
              <a:t>review of certain types of products and technologies</a:t>
            </a:r>
          </a:p>
          <a:p>
            <a:pPr lvl="1"/>
            <a:r>
              <a:rPr lang="en-US" dirty="0" smtClean="0"/>
              <a:t>program specific interests and functional responsibilities</a:t>
            </a:r>
          </a:p>
        </p:txBody>
      </p:sp>
      <p:sp>
        <p:nvSpPr>
          <p:cNvPr id="4" name="Title 3"/>
          <p:cNvSpPr>
            <a:spLocks noGrp="1"/>
          </p:cNvSpPr>
          <p:nvPr>
            <p:ph type="title"/>
          </p:nvPr>
        </p:nvSpPr>
        <p:spPr/>
        <p:txBody>
          <a:bodyPr/>
          <a:lstStyle/>
          <a:p>
            <a:r>
              <a:rPr lang="en-US" dirty="0" smtClean="0"/>
              <a:t>Response 3 - Messaging</a:t>
            </a:r>
            <a:endParaRPr lang="en-US" dirty="0"/>
          </a:p>
        </p:txBody>
      </p:sp>
    </p:spTree>
    <p:extLst>
      <p:ext uri="{BB962C8B-B14F-4D97-AF65-F5344CB8AC3E}">
        <p14:creationId xmlns:p14="http://schemas.microsoft.com/office/powerpoint/2010/main" val="150043061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19</a:t>
            </a:fld>
            <a:endParaRPr lang="en-US"/>
          </a:p>
        </p:txBody>
      </p:sp>
      <p:sp>
        <p:nvSpPr>
          <p:cNvPr id="3" name="Text Placeholder 2"/>
          <p:cNvSpPr>
            <a:spLocks noGrp="1"/>
          </p:cNvSpPr>
          <p:nvPr>
            <p:ph type="body" sz="quarter" idx="13"/>
          </p:nvPr>
        </p:nvSpPr>
        <p:spPr/>
        <p:txBody>
          <a:bodyPr/>
          <a:lstStyle/>
          <a:p>
            <a:r>
              <a:rPr lang="en-US" i="1" dirty="0" smtClean="0"/>
              <a:t>If the visit team included personnel from Licensing and Policy, would that go a long way to show that the visit is not a compliance visit?</a:t>
            </a:r>
          </a:p>
          <a:p>
            <a:r>
              <a:rPr lang="en-US" i="1" dirty="0" smtClean="0"/>
              <a:t>USG can not specifically commit to allocating resources from other offices, but it’s an idea we would like to pursue.</a:t>
            </a:r>
            <a:endParaRPr lang="en-US" i="1" dirty="0"/>
          </a:p>
        </p:txBody>
      </p:sp>
      <p:sp>
        <p:nvSpPr>
          <p:cNvPr id="4" name="Title 3"/>
          <p:cNvSpPr>
            <a:spLocks noGrp="1"/>
          </p:cNvSpPr>
          <p:nvPr>
            <p:ph type="title"/>
          </p:nvPr>
        </p:nvSpPr>
        <p:spPr/>
        <p:txBody>
          <a:bodyPr/>
          <a:lstStyle/>
          <a:p>
            <a:r>
              <a:rPr lang="en-US" smtClean="0"/>
              <a:t>Question 4</a:t>
            </a:r>
            <a:endParaRPr lang="en-US"/>
          </a:p>
        </p:txBody>
      </p:sp>
    </p:spTree>
    <p:extLst>
      <p:ext uri="{BB962C8B-B14F-4D97-AF65-F5344CB8AC3E}">
        <p14:creationId xmlns:p14="http://schemas.microsoft.com/office/powerpoint/2010/main" val="421060889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type="body" sz="quarter" idx="13"/>
          </p:nvPr>
        </p:nvSpPr>
        <p:spPr>
          <a:xfrm>
            <a:off x="676700" y="1124700"/>
            <a:ext cx="8081445" cy="4570412"/>
          </a:xfrm>
        </p:spPr>
        <p:txBody>
          <a:bodyPr/>
          <a:lstStyle/>
          <a:p>
            <a:r>
              <a:rPr lang="en-US" sz="3000" dirty="0" smtClean="0"/>
              <a:t>Michelle </a:t>
            </a:r>
            <a:r>
              <a:rPr lang="en-US" sz="3000" dirty="0" err="1" smtClean="0"/>
              <a:t>Avallone</a:t>
            </a:r>
            <a:endParaRPr lang="en-US" sz="3000" dirty="0"/>
          </a:p>
          <a:p>
            <a:pPr marL="0" indent="0">
              <a:buNone/>
            </a:pPr>
            <a:r>
              <a:rPr lang="en-US" sz="1400" dirty="0" smtClean="0"/>
              <a:t>Columbia University</a:t>
            </a:r>
            <a:endParaRPr lang="en-US" dirty="0" smtClean="0"/>
          </a:p>
          <a:p>
            <a:r>
              <a:rPr lang="en-US" sz="3000" dirty="0" smtClean="0"/>
              <a:t>Greg Bourn</a:t>
            </a:r>
          </a:p>
          <a:p>
            <a:pPr marL="0" indent="0">
              <a:buNone/>
            </a:pPr>
            <a:r>
              <a:rPr lang="en-US" sz="1400" dirty="0" smtClean="0"/>
              <a:t>Johns Hopkins University APL</a:t>
            </a:r>
            <a:endParaRPr lang="en-US" dirty="0" smtClean="0"/>
          </a:p>
          <a:p>
            <a:r>
              <a:rPr lang="en-US" sz="3000" dirty="0" smtClean="0"/>
              <a:t>Steve </a:t>
            </a:r>
            <a:r>
              <a:rPr lang="en-US" sz="3000" dirty="0" err="1" smtClean="0"/>
              <a:t>Casazza</a:t>
            </a:r>
            <a:endParaRPr lang="en-US" sz="3000" dirty="0" smtClean="0"/>
          </a:p>
          <a:p>
            <a:pPr marL="0" indent="0">
              <a:buNone/>
            </a:pPr>
            <a:r>
              <a:rPr lang="en-US" sz="1400" dirty="0" smtClean="0"/>
              <a:t>General Atomics Aeronautical Systems, Inc. </a:t>
            </a:r>
            <a:endParaRPr lang="en-US" dirty="0" smtClean="0"/>
          </a:p>
          <a:p>
            <a:r>
              <a:rPr lang="en-US" sz="3000" dirty="0" err="1" smtClean="0"/>
              <a:t>Dava</a:t>
            </a:r>
            <a:r>
              <a:rPr lang="en-US" sz="3000" dirty="0" smtClean="0"/>
              <a:t> </a:t>
            </a:r>
            <a:r>
              <a:rPr lang="en-US" sz="3000" dirty="0" err="1" smtClean="0"/>
              <a:t>Casoni</a:t>
            </a:r>
            <a:endParaRPr lang="en-US" sz="3000" dirty="0" smtClean="0"/>
          </a:p>
          <a:p>
            <a:pPr marL="0" indent="0">
              <a:buNone/>
            </a:pPr>
            <a:r>
              <a:rPr lang="en-US" sz="1400" dirty="0" smtClean="0"/>
              <a:t>University of Southern California ICT</a:t>
            </a:r>
            <a:endParaRPr lang="en-US" dirty="0" smtClean="0"/>
          </a:p>
          <a:p>
            <a:r>
              <a:rPr lang="en-US" sz="3000" dirty="0" smtClean="0"/>
              <a:t>Giovanna Cinelli</a:t>
            </a:r>
          </a:p>
          <a:p>
            <a:pPr marL="0" indent="0">
              <a:buNone/>
            </a:pPr>
            <a:r>
              <a:rPr lang="en-US" sz="1400" dirty="0" smtClean="0"/>
              <a:t>Denton US LLP</a:t>
            </a:r>
            <a:endParaRPr lang="en-US" dirty="0" smtClean="0"/>
          </a:p>
          <a:p>
            <a:r>
              <a:rPr lang="en-US" sz="3000" dirty="0" smtClean="0"/>
              <a:t>Greg </a:t>
            </a:r>
            <a:r>
              <a:rPr lang="en-US" sz="3000" dirty="0" err="1" smtClean="0"/>
              <a:t>Creeser</a:t>
            </a:r>
            <a:endParaRPr lang="en-US" sz="3000" dirty="0" smtClean="0"/>
          </a:p>
          <a:p>
            <a:pPr marL="0" indent="0">
              <a:buNone/>
            </a:pPr>
            <a:r>
              <a:rPr lang="en-US" sz="1400" dirty="0" smtClean="0"/>
              <a:t>International Trade Compliance Strategies</a:t>
            </a:r>
            <a:endParaRPr lang="en-US" dirty="0" smtClean="0"/>
          </a:p>
          <a:p>
            <a:r>
              <a:rPr lang="en-US" sz="3000" dirty="0" smtClean="0"/>
              <a:t>Jarred Fishman</a:t>
            </a:r>
          </a:p>
          <a:p>
            <a:pPr marL="0" indent="0">
              <a:buNone/>
            </a:pPr>
            <a:r>
              <a:rPr lang="en-US" sz="1400" dirty="0" smtClean="0"/>
              <a:t>CSRA, Ins.</a:t>
            </a:r>
          </a:p>
        </p:txBody>
      </p:sp>
      <p:sp>
        <p:nvSpPr>
          <p:cNvPr id="9" name="Title 8"/>
          <p:cNvSpPr>
            <a:spLocks noGrp="1"/>
          </p:cNvSpPr>
          <p:nvPr>
            <p:ph type="title"/>
          </p:nvPr>
        </p:nvSpPr>
        <p:spPr/>
        <p:txBody>
          <a:bodyPr/>
          <a:lstStyle/>
          <a:p>
            <a:r>
              <a:rPr lang="en-US" smtClean="0"/>
              <a:t>Working Group Members</a:t>
            </a:r>
            <a:endParaRPr lang="en-US"/>
          </a:p>
        </p:txBody>
      </p:sp>
      <p:sp>
        <p:nvSpPr>
          <p:cNvPr id="8" name="Content Placeholder 3"/>
          <p:cNvSpPr>
            <a:spLocks noGrp="1"/>
          </p:cNvSpPr>
          <p:nvPr>
            <p:ph sz="half" idx="4294967295"/>
          </p:nvPr>
        </p:nvSpPr>
        <p:spPr>
          <a:xfrm>
            <a:off x="4879240" y="1124700"/>
            <a:ext cx="4038600" cy="4525963"/>
          </a:xfrm>
        </p:spPr>
        <p:txBody>
          <a:bodyPr/>
          <a:lstStyle/>
          <a:p>
            <a:r>
              <a:rPr lang="en-US" sz="3000" dirty="0" smtClean="0"/>
              <a:t>Laura Kraus</a:t>
            </a:r>
          </a:p>
          <a:p>
            <a:pPr marL="0" indent="0">
              <a:buNone/>
            </a:pPr>
            <a:r>
              <a:rPr lang="en-US" sz="1400" dirty="0" smtClean="0"/>
              <a:t>Kraus Laura, LLC</a:t>
            </a:r>
            <a:endParaRPr lang="en-US" dirty="0" smtClean="0"/>
          </a:p>
          <a:p>
            <a:r>
              <a:rPr lang="en-US" sz="3000" dirty="0" smtClean="0"/>
              <a:t>Mike Miller</a:t>
            </a:r>
          </a:p>
          <a:p>
            <a:pPr marL="0" indent="0">
              <a:buNone/>
            </a:pPr>
            <a:r>
              <a:rPr lang="en-US" sz="1400" dirty="0" smtClean="0"/>
              <a:t>University of Central Florida</a:t>
            </a:r>
            <a:endParaRPr lang="en-US" dirty="0" smtClean="0"/>
          </a:p>
          <a:p>
            <a:r>
              <a:rPr lang="en-US" sz="3000" dirty="0" smtClean="0"/>
              <a:t>Dan Pickard</a:t>
            </a:r>
          </a:p>
          <a:p>
            <a:pPr marL="0" indent="0">
              <a:buNone/>
            </a:pPr>
            <a:r>
              <a:rPr lang="en-US" sz="1400" dirty="0" smtClean="0"/>
              <a:t>Wiley Rein LLC</a:t>
            </a:r>
            <a:endParaRPr lang="en-US" dirty="0" smtClean="0"/>
          </a:p>
          <a:p>
            <a:r>
              <a:rPr lang="en-US" sz="3000" dirty="0" smtClean="0"/>
              <a:t>Lisa Prager</a:t>
            </a:r>
          </a:p>
          <a:p>
            <a:pPr marL="0" indent="0">
              <a:buNone/>
            </a:pPr>
            <a:r>
              <a:rPr lang="en-US" sz="1400" dirty="0" smtClean="0"/>
              <a:t>Holland &amp; Knight</a:t>
            </a:r>
            <a:endParaRPr lang="en-US" dirty="0" smtClean="0"/>
          </a:p>
          <a:p>
            <a:r>
              <a:rPr lang="en-US" sz="3000" dirty="0" smtClean="0"/>
              <a:t>Dale Rill</a:t>
            </a:r>
          </a:p>
          <a:p>
            <a:pPr marL="0" indent="0">
              <a:buNone/>
            </a:pPr>
            <a:r>
              <a:rPr lang="en-US" sz="1400" dirty="0" smtClean="0"/>
              <a:t>Honeywell International, Inc. </a:t>
            </a:r>
            <a:endParaRPr lang="en-US" dirty="0" smtClean="0"/>
          </a:p>
          <a:p>
            <a:r>
              <a:rPr lang="en-US" sz="3000" dirty="0" smtClean="0"/>
              <a:t>Debbie Shaffer</a:t>
            </a:r>
            <a:endParaRPr lang="en-US" sz="3000" dirty="0"/>
          </a:p>
          <a:p>
            <a:pPr marL="0" indent="0">
              <a:buNone/>
            </a:pPr>
            <a:r>
              <a:rPr lang="en-US" sz="1400" dirty="0" smtClean="0"/>
              <a:t>L3 Technologies, Mission Integration Division</a:t>
            </a:r>
            <a:endParaRPr lang="en-US" sz="1400" dirty="0"/>
          </a:p>
          <a:p>
            <a:endParaRPr lang="en-US" dirty="0"/>
          </a:p>
        </p:txBody>
      </p:sp>
      <p:sp>
        <p:nvSpPr>
          <p:cNvPr id="3" name="Slide Number Placeholder 2"/>
          <p:cNvSpPr>
            <a:spLocks noGrp="1"/>
          </p:cNvSpPr>
          <p:nvPr>
            <p:ph type="sldNum" sz="quarter" idx="12"/>
          </p:nvPr>
        </p:nvSpPr>
        <p:spPr/>
        <p:txBody>
          <a:bodyPr/>
          <a:lstStyle/>
          <a:p>
            <a:fld id="{34D34C5A-D45E-48BA-816E-548CEC6ACD4B}" type="slidenum">
              <a:rPr lang="en-US" smtClean="0"/>
              <a:t>2</a:t>
            </a:fld>
            <a:endParaRPr lang="en-US"/>
          </a:p>
        </p:txBody>
      </p:sp>
    </p:spTree>
    <p:extLst>
      <p:ext uri="{BB962C8B-B14F-4D97-AF65-F5344CB8AC3E}">
        <p14:creationId xmlns:p14="http://schemas.microsoft.com/office/powerpoint/2010/main" val="140514745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20</a:t>
            </a:fld>
            <a:endParaRPr lang="en-US"/>
          </a:p>
        </p:txBody>
      </p:sp>
      <p:sp>
        <p:nvSpPr>
          <p:cNvPr id="3" name="Text Placeholder 2"/>
          <p:cNvSpPr>
            <a:spLocks noGrp="1"/>
          </p:cNvSpPr>
          <p:nvPr>
            <p:ph type="body" sz="quarter" idx="13"/>
          </p:nvPr>
        </p:nvSpPr>
        <p:spPr>
          <a:xfrm>
            <a:off x="270640" y="1201510"/>
            <a:ext cx="8992234" cy="5184675"/>
          </a:xfrm>
        </p:spPr>
        <p:txBody>
          <a:bodyPr/>
          <a:lstStyle/>
          <a:p>
            <a:r>
              <a:rPr lang="en-US" sz="3300" dirty="0"/>
              <a:t>V</a:t>
            </a:r>
            <a:r>
              <a:rPr lang="en-US" sz="3300" dirty="0" smtClean="0"/>
              <a:t>isit </a:t>
            </a:r>
            <a:r>
              <a:rPr lang="en-US" sz="3300" dirty="0"/>
              <a:t>from Compliance </a:t>
            </a:r>
            <a:r>
              <a:rPr lang="en-US" sz="3300" dirty="0" smtClean="0"/>
              <a:t>alone may </a:t>
            </a:r>
            <a:r>
              <a:rPr lang="en-US" sz="3300" dirty="0"/>
              <a:t>be unsettling </a:t>
            </a:r>
            <a:endParaRPr lang="en-US" sz="3300" dirty="0" smtClean="0"/>
          </a:p>
          <a:p>
            <a:endParaRPr lang="en-US" sz="800" b="1" dirty="0"/>
          </a:p>
          <a:p>
            <a:r>
              <a:rPr lang="en-US" sz="3300" dirty="0"/>
              <a:t>P</a:t>
            </a:r>
            <a:r>
              <a:rPr lang="en-US" sz="3300" dirty="0" smtClean="0"/>
              <a:t>articipation by Licensing and Policy may: </a:t>
            </a:r>
          </a:p>
          <a:p>
            <a:pPr lvl="1"/>
            <a:r>
              <a:rPr lang="en-US" dirty="0" smtClean="0"/>
              <a:t>mitigate apprehension </a:t>
            </a:r>
          </a:p>
          <a:p>
            <a:pPr lvl="1"/>
            <a:r>
              <a:rPr lang="en-US" dirty="0"/>
              <a:t>a</a:t>
            </a:r>
            <a:r>
              <a:rPr lang="en-US" dirty="0" smtClean="0"/>
              <a:t>llow for more productive discussions </a:t>
            </a:r>
          </a:p>
          <a:p>
            <a:pPr lvl="1"/>
            <a:r>
              <a:rPr lang="en-US" dirty="0" smtClean="0"/>
              <a:t>more benefit to company receiving the visit</a:t>
            </a:r>
          </a:p>
          <a:p>
            <a:pPr lvl="1"/>
            <a:endParaRPr lang="en-US" sz="800" dirty="0" smtClean="0"/>
          </a:p>
          <a:p>
            <a:r>
              <a:rPr lang="en-US" sz="3300" dirty="0" smtClean="0"/>
              <a:t>Provides licensing officers opportunity to better understand</a:t>
            </a:r>
          </a:p>
          <a:p>
            <a:pPr lvl="1"/>
            <a:r>
              <a:rPr lang="en-US" dirty="0" smtClean="0"/>
              <a:t>compliance challenges companies face </a:t>
            </a:r>
          </a:p>
          <a:p>
            <a:pPr lvl="1"/>
            <a:r>
              <a:rPr lang="en-US" dirty="0" smtClean="0"/>
              <a:t>technologies being licensed </a:t>
            </a:r>
          </a:p>
        </p:txBody>
      </p:sp>
      <p:sp>
        <p:nvSpPr>
          <p:cNvPr id="4" name="Title 3"/>
          <p:cNvSpPr>
            <a:spLocks noGrp="1"/>
          </p:cNvSpPr>
          <p:nvPr>
            <p:ph type="title"/>
          </p:nvPr>
        </p:nvSpPr>
        <p:spPr/>
        <p:txBody>
          <a:bodyPr/>
          <a:lstStyle/>
          <a:p>
            <a:r>
              <a:rPr lang="en-US" smtClean="0"/>
              <a:t>Response 4</a:t>
            </a:r>
            <a:endParaRPr lang="en-US"/>
          </a:p>
        </p:txBody>
      </p:sp>
    </p:spTree>
    <p:extLst>
      <p:ext uri="{BB962C8B-B14F-4D97-AF65-F5344CB8AC3E}">
        <p14:creationId xmlns:p14="http://schemas.microsoft.com/office/powerpoint/2010/main" val="275607233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21</a:t>
            </a:fld>
            <a:endParaRPr lang="en-US"/>
          </a:p>
        </p:txBody>
      </p:sp>
      <p:sp>
        <p:nvSpPr>
          <p:cNvPr id="3" name="Text Placeholder 2"/>
          <p:cNvSpPr>
            <a:spLocks noGrp="1"/>
          </p:cNvSpPr>
          <p:nvPr>
            <p:ph type="body" sz="quarter" idx="13"/>
          </p:nvPr>
        </p:nvSpPr>
        <p:spPr>
          <a:xfrm>
            <a:off x="270640" y="1124700"/>
            <a:ext cx="8992234" cy="5184675"/>
          </a:xfrm>
        </p:spPr>
        <p:txBody>
          <a:bodyPr/>
          <a:lstStyle/>
          <a:p>
            <a:r>
              <a:rPr lang="en-US" sz="3400" dirty="0" smtClean="0"/>
              <a:t>Drives </a:t>
            </a:r>
            <a:r>
              <a:rPr lang="en-US" sz="3400" dirty="0"/>
              <a:t>relationships </a:t>
            </a:r>
            <a:endParaRPr lang="en-US" sz="3400" dirty="0" smtClean="0"/>
          </a:p>
          <a:p>
            <a:pPr lvl="1"/>
            <a:r>
              <a:rPr lang="en-US" sz="3000" dirty="0" smtClean="0"/>
              <a:t>ultimately improves compliance</a:t>
            </a:r>
          </a:p>
          <a:p>
            <a:pPr lvl="1"/>
            <a:r>
              <a:rPr lang="en-US" sz="3000" dirty="0" smtClean="0"/>
              <a:t>companies </a:t>
            </a:r>
            <a:r>
              <a:rPr lang="en-US" sz="3000" dirty="0"/>
              <a:t>feel more comfortable seeking guidance and implementing </a:t>
            </a:r>
            <a:r>
              <a:rPr lang="en-US" sz="3000" dirty="0" smtClean="0"/>
              <a:t>programs</a:t>
            </a:r>
          </a:p>
          <a:p>
            <a:pPr lvl="1"/>
            <a:endParaRPr lang="en-US" sz="800" dirty="0"/>
          </a:p>
          <a:p>
            <a:r>
              <a:rPr lang="en-US" sz="3400" dirty="0"/>
              <a:t>May highlight areas of disconnect among</a:t>
            </a:r>
            <a:r>
              <a:rPr lang="en-US" sz="3400" b="1" dirty="0"/>
              <a:t> </a:t>
            </a:r>
            <a:r>
              <a:rPr lang="en-US" sz="3400" dirty="0"/>
              <a:t>teams (different guidance from different </a:t>
            </a:r>
            <a:r>
              <a:rPr lang="en-US" sz="3400" dirty="0" smtClean="0"/>
              <a:t>areas)</a:t>
            </a:r>
          </a:p>
          <a:p>
            <a:endParaRPr lang="en-US" sz="800" dirty="0" smtClean="0"/>
          </a:p>
          <a:p>
            <a:r>
              <a:rPr lang="en-US" sz="3400" dirty="0"/>
              <a:t>O</a:t>
            </a:r>
            <a:r>
              <a:rPr lang="en-US" sz="3400" dirty="0" smtClean="0"/>
              <a:t>ffers </a:t>
            </a:r>
            <a:r>
              <a:rPr lang="en-US" sz="3400" dirty="0"/>
              <a:t>opportunity for all to understand issues companies face and unify approach to appropriate controls </a:t>
            </a:r>
          </a:p>
          <a:p>
            <a:endParaRPr lang="en-US" sz="3400" b="1" dirty="0"/>
          </a:p>
        </p:txBody>
      </p:sp>
      <p:sp>
        <p:nvSpPr>
          <p:cNvPr id="4" name="Title 3"/>
          <p:cNvSpPr>
            <a:spLocks noGrp="1"/>
          </p:cNvSpPr>
          <p:nvPr>
            <p:ph type="title"/>
          </p:nvPr>
        </p:nvSpPr>
        <p:spPr/>
        <p:txBody>
          <a:bodyPr/>
          <a:lstStyle/>
          <a:p>
            <a:r>
              <a:rPr lang="en-US" dirty="0" smtClean="0"/>
              <a:t>Response 4, cont.</a:t>
            </a:r>
            <a:endParaRPr lang="en-US" dirty="0"/>
          </a:p>
        </p:txBody>
      </p:sp>
    </p:spTree>
    <p:extLst>
      <p:ext uri="{BB962C8B-B14F-4D97-AF65-F5344CB8AC3E}">
        <p14:creationId xmlns:p14="http://schemas.microsoft.com/office/powerpoint/2010/main" val="2009463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22</a:t>
            </a:fld>
            <a:endParaRPr lang="en-US"/>
          </a:p>
        </p:txBody>
      </p:sp>
      <p:sp>
        <p:nvSpPr>
          <p:cNvPr id="3" name="Text Placeholder 2"/>
          <p:cNvSpPr>
            <a:spLocks noGrp="1"/>
          </p:cNvSpPr>
          <p:nvPr>
            <p:ph type="body" sz="quarter" idx="13"/>
          </p:nvPr>
        </p:nvSpPr>
        <p:spPr/>
        <p:txBody>
          <a:bodyPr/>
          <a:lstStyle/>
          <a:p>
            <a:r>
              <a:rPr lang="en-US" i="1" dirty="0" smtClean="0"/>
              <a:t>For the outreach portion of the Company Visit Program, please identify specific benefits that could be realized by revising CVP-O to operate as a Directorate-level rather than a DTCC effort.</a:t>
            </a:r>
          </a:p>
        </p:txBody>
      </p:sp>
      <p:sp>
        <p:nvSpPr>
          <p:cNvPr id="4" name="Title 3"/>
          <p:cNvSpPr>
            <a:spLocks noGrp="1"/>
          </p:cNvSpPr>
          <p:nvPr>
            <p:ph type="title"/>
          </p:nvPr>
        </p:nvSpPr>
        <p:spPr/>
        <p:txBody>
          <a:bodyPr/>
          <a:lstStyle/>
          <a:p>
            <a:r>
              <a:rPr lang="en-US" smtClean="0"/>
              <a:t>Question 5</a:t>
            </a:r>
            <a:endParaRPr lang="en-US"/>
          </a:p>
        </p:txBody>
      </p:sp>
    </p:spTree>
    <p:extLst>
      <p:ext uri="{BB962C8B-B14F-4D97-AF65-F5344CB8AC3E}">
        <p14:creationId xmlns:p14="http://schemas.microsoft.com/office/powerpoint/2010/main" val="81147789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23</a:t>
            </a:fld>
            <a:endParaRPr lang="en-US"/>
          </a:p>
        </p:txBody>
      </p:sp>
      <p:sp>
        <p:nvSpPr>
          <p:cNvPr id="3" name="Text Placeholder 2"/>
          <p:cNvSpPr>
            <a:spLocks noGrp="1"/>
          </p:cNvSpPr>
          <p:nvPr>
            <p:ph type="body" sz="quarter" idx="13"/>
          </p:nvPr>
        </p:nvSpPr>
        <p:spPr>
          <a:xfrm>
            <a:off x="117019" y="1239915"/>
            <a:ext cx="8833151" cy="5618085"/>
          </a:xfrm>
        </p:spPr>
        <p:txBody>
          <a:bodyPr/>
          <a:lstStyle/>
          <a:p>
            <a:r>
              <a:rPr lang="en-US" sz="3400" dirty="0"/>
              <a:t>Mitigates </a:t>
            </a:r>
            <a:r>
              <a:rPr lang="en-US" sz="3400" dirty="0" smtClean="0"/>
              <a:t>“audit</a:t>
            </a:r>
            <a:r>
              <a:rPr lang="en-US" sz="3400" dirty="0"/>
              <a:t>” </a:t>
            </a:r>
            <a:r>
              <a:rPr lang="en-US" sz="3400" dirty="0" smtClean="0"/>
              <a:t>perception </a:t>
            </a:r>
          </a:p>
          <a:p>
            <a:endParaRPr lang="en-US" sz="800" dirty="0" smtClean="0"/>
          </a:p>
          <a:p>
            <a:r>
              <a:rPr lang="en-US" sz="3400" dirty="0" smtClean="0"/>
              <a:t>Allows </a:t>
            </a:r>
            <a:r>
              <a:rPr lang="en-US" sz="3400" dirty="0"/>
              <a:t>companies to provide feedback directly to Directorate offices concerning their </a:t>
            </a:r>
            <a:r>
              <a:rPr lang="en-US" sz="3400" dirty="0" smtClean="0"/>
              <a:t>experiences, e.g.:</a:t>
            </a:r>
          </a:p>
          <a:p>
            <a:pPr lvl="1"/>
            <a:r>
              <a:rPr lang="en-US" sz="3000" dirty="0" smtClean="0"/>
              <a:t>DTCL re </a:t>
            </a:r>
            <a:r>
              <a:rPr lang="en-US" sz="3000" dirty="0"/>
              <a:t>licensing </a:t>
            </a:r>
            <a:r>
              <a:rPr lang="en-US" sz="3000" dirty="0" smtClean="0"/>
              <a:t>issues</a:t>
            </a:r>
          </a:p>
          <a:p>
            <a:pPr lvl="1"/>
            <a:r>
              <a:rPr lang="en-US" sz="3000" dirty="0" smtClean="0"/>
              <a:t>DTCP </a:t>
            </a:r>
            <a:r>
              <a:rPr lang="en-US" sz="3000" dirty="0"/>
              <a:t>for regulation </a:t>
            </a:r>
            <a:r>
              <a:rPr lang="en-US" sz="3000" dirty="0" smtClean="0"/>
              <a:t>guidance</a:t>
            </a:r>
          </a:p>
          <a:p>
            <a:pPr lvl="1"/>
            <a:r>
              <a:rPr lang="en-US" sz="3000" dirty="0" smtClean="0"/>
              <a:t> suggestions </a:t>
            </a:r>
            <a:r>
              <a:rPr lang="en-US" sz="3000" dirty="0"/>
              <a:t>to streamline </a:t>
            </a:r>
            <a:r>
              <a:rPr lang="en-US" sz="3000" dirty="0" smtClean="0"/>
              <a:t>processes</a:t>
            </a:r>
          </a:p>
          <a:p>
            <a:pPr lvl="1"/>
            <a:endParaRPr lang="en-US" sz="800" dirty="0"/>
          </a:p>
          <a:p>
            <a:r>
              <a:rPr lang="en-US" sz="3600" dirty="0" smtClean="0"/>
              <a:t>Allows DDTC broader insight and appreciation for impact of decisions </a:t>
            </a:r>
            <a:endParaRPr lang="en-US" sz="3000" b="1" dirty="0"/>
          </a:p>
        </p:txBody>
      </p:sp>
      <p:sp>
        <p:nvSpPr>
          <p:cNvPr id="4" name="Title 3"/>
          <p:cNvSpPr>
            <a:spLocks noGrp="1"/>
          </p:cNvSpPr>
          <p:nvPr>
            <p:ph type="title"/>
          </p:nvPr>
        </p:nvSpPr>
        <p:spPr/>
        <p:txBody>
          <a:bodyPr/>
          <a:lstStyle/>
          <a:p>
            <a:r>
              <a:rPr lang="en-US" smtClean="0"/>
              <a:t>Response 5</a:t>
            </a:r>
            <a:endParaRPr lang="en-US"/>
          </a:p>
        </p:txBody>
      </p:sp>
    </p:spTree>
    <p:extLst>
      <p:ext uri="{BB962C8B-B14F-4D97-AF65-F5344CB8AC3E}">
        <p14:creationId xmlns:p14="http://schemas.microsoft.com/office/powerpoint/2010/main" val="325386481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24</a:t>
            </a:fld>
            <a:endParaRPr lang="en-US"/>
          </a:p>
        </p:txBody>
      </p:sp>
      <p:sp>
        <p:nvSpPr>
          <p:cNvPr id="3" name="Text Placeholder 2"/>
          <p:cNvSpPr>
            <a:spLocks noGrp="1"/>
          </p:cNvSpPr>
          <p:nvPr>
            <p:ph type="body" sz="quarter" idx="13"/>
          </p:nvPr>
        </p:nvSpPr>
        <p:spPr/>
        <p:txBody>
          <a:bodyPr/>
          <a:lstStyle/>
          <a:p>
            <a:r>
              <a:rPr lang="en-US" i="1" smtClean="0"/>
              <a:t>Please also identify specific reasons or interests that support continuing to operate CVP-O as a DTCC effort.</a:t>
            </a:r>
            <a:endParaRPr lang="en-US" i="1"/>
          </a:p>
        </p:txBody>
      </p:sp>
      <p:sp>
        <p:nvSpPr>
          <p:cNvPr id="4" name="Title 3"/>
          <p:cNvSpPr>
            <a:spLocks noGrp="1"/>
          </p:cNvSpPr>
          <p:nvPr>
            <p:ph type="title"/>
          </p:nvPr>
        </p:nvSpPr>
        <p:spPr/>
        <p:txBody>
          <a:bodyPr/>
          <a:lstStyle/>
          <a:p>
            <a:r>
              <a:rPr lang="en-US" smtClean="0"/>
              <a:t>Question 6</a:t>
            </a:r>
            <a:endParaRPr lang="en-US"/>
          </a:p>
        </p:txBody>
      </p:sp>
    </p:spTree>
    <p:extLst>
      <p:ext uri="{BB962C8B-B14F-4D97-AF65-F5344CB8AC3E}">
        <p14:creationId xmlns:p14="http://schemas.microsoft.com/office/powerpoint/2010/main" val="254943877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25</a:t>
            </a:fld>
            <a:endParaRPr lang="en-US"/>
          </a:p>
        </p:txBody>
      </p:sp>
      <p:sp>
        <p:nvSpPr>
          <p:cNvPr id="3" name="Text Placeholder 2"/>
          <p:cNvSpPr>
            <a:spLocks noGrp="1"/>
          </p:cNvSpPr>
          <p:nvPr>
            <p:ph type="body" sz="quarter" idx="13"/>
          </p:nvPr>
        </p:nvSpPr>
        <p:spPr>
          <a:xfrm>
            <a:off x="380390" y="1692558"/>
            <a:ext cx="8492970" cy="4770437"/>
          </a:xfrm>
        </p:spPr>
        <p:txBody>
          <a:bodyPr/>
          <a:lstStyle/>
          <a:p>
            <a:endParaRPr lang="en-US" sz="800" dirty="0"/>
          </a:p>
          <a:p>
            <a:endParaRPr lang="en-US" sz="800" dirty="0" smtClean="0"/>
          </a:p>
          <a:p>
            <a:r>
              <a:rPr lang="en-US" sz="3800" dirty="0" smtClean="0"/>
              <a:t>Logistically easier</a:t>
            </a:r>
          </a:p>
          <a:p>
            <a:pPr lvl="1"/>
            <a:r>
              <a:rPr lang="en-US" sz="3400" dirty="0" smtClean="0"/>
              <a:t>fewer schedules to coordinate</a:t>
            </a:r>
          </a:p>
          <a:p>
            <a:pPr lvl="1"/>
            <a:r>
              <a:rPr lang="en-US" sz="3400" dirty="0" smtClean="0"/>
              <a:t>conserves resources</a:t>
            </a:r>
          </a:p>
          <a:p>
            <a:endParaRPr lang="en-US" sz="3800" dirty="0" smtClean="0"/>
          </a:p>
          <a:p>
            <a:r>
              <a:rPr lang="en-US" sz="3800" dirty="0" smtClean="0"/>
              <a:t>Precedent </a:t>
            </a:r>
            <a:r>
              <a:rPr lang="mr-IN" sz="3800" dirty="0" smtClean="0"/>
              <a:t>–</a:t>
            </a:r>
            <a:r>
              <a:rPr lang="en-US" sz="3800" dirty="0" smtClean="0"/>
              <a:t> historically compliance function</a:t>
            </a:r>
            <a:endParaRPr lang="en-US" sz="3800" dirty="0"/>
          </a:p>
          <a:p>
            <a:endParaRPr lang="en-US" sz="1800" dirty="0"/>
          </a:p>
        </p:txBody>
      </p:sp>
      <p:sp>
        <p:nvSpPr>
          <p:cNvPr id="4" name="Title 3"/>
          <p:cNvSpPr>
            <a:spLocks noGrp="1"/>
          </p:cNvSpPr>
          <p:nvPr>
            <p:ph type="title"/>
          </p:nvPr>
        </p:nvSpPr>
        <p:spPr/>
        <p:txBody>
          <a:bodyPr/>
          <a:lstStyle/>
          <a:p>
            <a:r>
              <a:rPr lang="en-US" smtClean="0"/>
              <a:t>Response 6</a:t>
            </a:r>
            <a:endParaRPr lang="en-US"/>
          </a:p>
        </p:txBody>
      </p:sp>
    </p:spTree>
    <p:extLst>
      <p:ext uri="{BB962C8B-B14F-4D97-AF65-F5344CB8AC3E}">
        <p14:creationId xmlns:p14="http://schemas.microsoft.com/office/powerpoint/2010/main" val="161288205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192025" y="1574605"/>
            <a:ext cx="9026980" cy="5656490"/>
          </a:xfrm>
        </p:spPr>
        <p:txBody>
          <a:bodyPr/>
          <a:lstStyle/>
          <a:p>
            <a:r>
              <a:rPr lang="en-US" sz="3400" dirty="0" smtClean="0"/>
              <a:t>Rename/Distinguish CVP-O</a:t>
            </a:r>
          </a:p>
          <a:p>
            <a:endParaRPr lang="en-US" sz="800" dirty="0" smtClean="0"/>
          </a:p>
          <a:p>
            <a:r>
              <a:rPr lang="en-US" sz="3400" dirty="0" smtClean="0"/>
              <a:t>Consider “In-Reach” instead </a:t>
            </a:r>
            <a:r>
              <a:rPr lang="en-US" sz="3400" dirty="0"/>
              <a:t> </a:t>
            </a:r>
            <a:endParaRPr lang="en-US" sz="3400" dirty="0" smtClean="0"/>
          </a:p>
          <a:p>
            <a:endParaRPr lang="en-US" sz="800" dirty="0" smtClean="0"/>
          </a:p>
          <a:p>
            <a:r>
              <a:rPr lang="en-US" sz="3400" dirty="0" smtClean="0"/>
              <a:t>Market benefits received by visited companies</a:t>
            </a:r>
          </a:p>
          <a:p>
            <a:endParaRPr lang="en-US" sz="800" dirty="0" smtClean="0"/>
          </a:p>
          <a:p>
            <a:r>
              <a:rPr lang="en-US" sz="3400" dirty="0" smtClean="0"/>
              <a:t>Include Licensing and Policy </a:t>
            </a:r>
          </a:p>
          <a:p>
            <a:endParaRPr lang="en-US" sz="800" dirty="0" smtClean="0"/>
          </a:p>
          <a:p>
            <a:r>
              <a:rPr lang="en-US" sz="3400" dirty="0" smtClean="0"/>
              <a:t>Offer collaborative events at DDTC or via web</a:t>
            </a:r>
          </a:p>
          <a:p>
            <a:endParaRPr lang="en-US" sz="800" dirty="0" smtClean="0"/>
          </a:p>
          <a:p>
            <a:r>
              <a:rPr lang="en-US" sz="3400" dirty="0" smtClean="0"/>
              <a:t>Enhance predictability and transparency (e.g., schedule, risk)</a:t>
            </a:r>
            <a:endParaRPr lang="en-US" sz="2600" dirty="0" smtClean="0"/>
          </a:p>
        </p:txBody>
      </p:sp>
      <p:sp>
        <p:nvSpPr>
          <p:cNvPr id="2" name="Title 1"/>
          <p:cNvSpPr>
            <a:spLocks noGrp="1"/>
          </p:cNvSpPr>
          <p:nvPr>
            <p:ph type="title"/>
          </p:nvPr>
        </p:nvSpPr>
        <p:spPr/>
        <p:txBody>
          <a:bodyPr/>
          <a:lstStyle/>
          <a:p>
            <a:r>
              <a:rPr lang="en-US" smtClean="0"/>
              <a:t>Summary</a:t>
            </a:r>
            <a:endParaRPr lang="en-US"/>
          </a:p>
        </p:txBody>
      </p:sp>
      <p:sp>
        <p:nvSpPr>
          <p:cNvPr id="5" name="Slide Number Placeholder 4"/>
          <p:cNvSpPr>
            <a:spLocks noGrp="1"/>
          </p:cNvSpPr>
          <p:nvPr>
            <p:ph type="sldNum" sz="quarter" idx="12"/>
          </p:nvPr>
        </p:nvSpPr>
        <p:spPr/>
        <p:txBody>
          <a:bodyPr/>
          <a:lstStyle/>
          <a:p>
            <a:fld id="{34D34C5A-D45E-48BA-816E-548CEC6ACD4B}" type="slidenum">
              <a:rPr lang="en-US" smtClean="0"/>
              <a:t>26</a:t>
            </a:fld>
            <a:endParaRPr lang="en-US" dirty="0"/>
          </a:p>
        </p:txBody>
      </p:sp>
    </p:spTree>
    <p:extLst>
      <p:ext uri="{BB962C8B-B14F-4D97-AF65-F5344CB8AC3E}">
        <p14:creationId xmlns:p14="http://schemas.microsoft.com/office/powerpoint/2010/main" val="283572835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78615" y="663840"/>
            <a:ext cx="9026980" cy="5837560"/>
          </a:xfrm>
        </p:spPr>
        <p:txBody>
          <a:bodyPr/>
          <a:lstStyle/>
          <a:p>
            <a:endParaRPr lang="en-US" sz="2600" dirty="0" smtClean="0"/>
          </a:p>
          <a:p>
            <a:endParaRPr lang="en-US" sz="2600" dirty="0"/>
          </a:p>
          <a:p>
            <a:pPr algn="ctr"/>
            <a:endParaRPr lang="en-US" sz="7000" b="1" dirty="0" smtClean="0"/>
          </a:p>
          <a:p>
            <a:pPr marL="0" indent="0" algn="ctr">
              <a:buNone/>
            </a:pPr>
            <a:r>
              <a:rPr lang="en-US" sz="7000" b="1" dirty="0" smtClean="0"/>
              <a:t>QUESTIONS? </a:t>
            </a:r>
          </a:p>
        </p:txBody>
      </p:sp>
      <p:sp>
        <p:nvSpPr>
          <p:cNvPr id="5" name="Slide Number Placeholder 4"/>
          <p:cNvSpPr>
            <a:spLocks noGrp="1"/>
          </p:cNvSpPr>
          <p:nvPr>
            <p:ph type="sldNum" sz="quarter" idx="12"/>
          </p:nvPr>
        </p:nvSpPr>
        <p:spPr/>
        <p:txBody>
          <a:bodyPr/>
          <a:lstStyle/>
          <a:p>
            <a:fld id="{34D34C5A-D45E-48BA-816E-548CEC6ACD4B}" type="slidenum">
              <a:rPr lang="en-US" smtClean="0"/>
              <a:t>27</a:t>
            </a:fld>
            <a:endParaRPr lang="en-US" dirty="0"/>
          </a:p>
        </p:txBody>
      </p:sp>
    </p:spTree>
    <p:extLst>
      <p:ext uri="{BB962C8B-B14F-4D97-AF65-F5344CB8AC3E}">
        <p14:creationId xmlns:p14="http://schemas.microsoft.com/office/powerpoint/2010/main" val="102718535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78615" y="1508750"/>
            <a:ext cx="8959269" cy="4570412"/>
          </a:xfrm>
        </p:spPr>
        <p:txBody>
          <a:bodyPr/>
          <a:lstStyle/>
          <a:p>
            <a:r>
              <a:rPr lang="en-US" sz="2800" dirty="0" smtClean="0"/>
              <a:t>DTAG Compliance Working </a:t>
            </a:r>
            <a:r>
              <a:rPr lang="en-US" sz="2800" dirty="0"/>
              <a:t>Group </a:t>
            </a:r>
            <a:r>
              <a:rPr lang="en-US" sz="2800" dirty="0" smtClean="0"/>
              <a:t>suggested “New Project” </a:t>
            </a:r>
            <a:r>
              <a:rPr lang="en-US" sz="2800" dirty="0"/>
              <a:t>(15 November 2016 </a:t>
            </a:r>
            <a:r>
              <a:rPr lang="en-US" sz="2800" dirty="0" smtClean="0"/>
              <a:t>plenary):</a:t>
            </a:r>
          </a:p>
          <a:p>
            <a:pPr marL="0" indent="0">
              <a:buNone/>
            </a:pPr>
            <a:r>
              <a:rPr lang="en-US" sz="2400" b="1" dirty="0" smtClean="0">
                <a:solidFill>
                  <a:srgbClr val="0070C0"/>
                </a:solidFill>
                <a:latin typeface="Agency FB" panose="020B0503020202020204" pitchFamily="34" charset="0"/>
              </a:rPr>
              <a:t>           Proposed </a:t>
            </a:r>
            <a:r>
              <a:rPr lang="en-US" sz="2400" b="1" dirty="0">
                <a:solidFill>
                  <a:srgbClr val="0070C0"/>
                </a:solidFill>
                <a:latin typeface="Agency FB" panose="020B0503020202020204" pitchFamily="34" charset="0"/>
              </a:rPr>
              <a:t>Guidelines for Company Visit </a:t>
            </a:r>
            <a:r>
              <a:rPr lang="en-US" sz="2400" b="1" dirty="0" smtClean="0">
                <a:solidFill>
                  <a:srgbClr val="0070C0"/>
                </a:solidFill>
                <a:latin typeface="Agency FB" panose="020B0503020202020204" pitchFamily="34" charset="0"/>
              </a:rPr>
              <a:t>Program Outreach</a:t>
            </a:r>
          </a:p>
          <a:p>
            <a:pPr marL="0" indent="0">
              <a:buNone/>
            </a:pPr>
            <a:endParaRPr lang="en-US" sz="2400" dirty="0" smtClean="0"/>
          </a:p>
          <a:p>
            <a:r>
              <a:rPr lang="en-US" sz="2800" dirty="0" smtClean="0"/>
              <a:t>DTCC would like to learn more about and discuss this item. USG asks that the DTAG provide a presentation along with a draft outline of suggestions for CVP-O guidelines.</a:t>
            </a:r>
          </a:p>
          <a:p>
            <a:pPr marL="0" indent="0">
              <a:buNone/>
            </a:pPr>
            <a:r>
              <a:rPr lang="en-US" sz="2800" b="1" i="1" dirty="0" smtClean="0">
                <a:solidFill>
                  <a:srgbClr val="0070C0"/>
                </a:solidFill>
              </a:rPr>
              <a:t>	</a:t>
            </a:r>
            <a:endParaRPr lang="en-US" sz="2800" b="1" dirty="0" smtClean="0">
              <a:solidFill>
                <a:srgbClr val="0070C0"/>
              </a:solidFill>
              <a:latin typeface="Agency FB" panose="020B0503020202020204" pitchFamily="34" charset="0"/>
            </a:endParaRPr>
          </a:p>
          <a:p>
            <a:pPr marL="0" indent="0">
              <a:buNone/>
            </a:pPr>
            <a:endParaRPr lang="en-US" sz="2800" b="1" dirty="0" smtClean="0">
              <a:solidFill>
                <a:srgbClr val="0070C0"/>
              </a:solidFill>
            </a:endParaRPr>
          </a:p>
        </p:txBody>
      </p:sp>
      <p:sp>
        <p:nvSpPr>
          <p:cNvPr id="2" name="Title 1"/>
          <p:cNvSpPr>
            <a:spLocks noGrp="1"/>
          </p:cNvSpPr>
          <p:nvPr>
            <p:ph type="title"/>
          </p:nvPr>
        </p:nvSpPr>
        <p:spPr/>
        <p:txBody>
          <a:bodyPr/>
          <a:lstStyle/>
          <a:p>
            <a:r>
              <a:rPr lang="en-US" smtClean="0"/>
              <a:t>Tasking</a:t>
            </a:r>
            <a:endParaRPr lang="en-US"/>
          </a:p>
        </p:txBody>
      </p:sp>
      <p:sp>
        <p:nvSpPr>
          <p:cNvPr id="4" name="Rectangle 3"/>
          <p:cNvSpPr>
            <a:spLocks noChangeArrowheads="1"/>
          </p:cNvSpPr>
          <p:nvPr/>
        </p:nvSpPr>
        <p:spPr>
          <a:xfrm>
            <a:off x="0" y="-2232"/>
            <a:ext cx="184731"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anchor="ctr" anchorCtr="0" compatLnSpc="1">
            <a:prstTxWarp prst="textNoShape">
              <a:avLst/>
            </a:prstTxWarp>
            <a:spAutoFit/>
          </a:bodyPr>
          <a:lstStyle/>
          <a:p>
            <a:endParaRPr lang="en-US"/>
          </a:p>
        </p:txBody>
      </p:sp>
      <p:sp>
        <p:nvSpPr>
          <p:cNvPr id="5" name="Rectangle 4"/>
          <p:cNvSpPr>
            <a:spLocks noChangeArrowheads="1"/>
          </p:cNvSpPr>
          <p:nvPr/>
        </p:nvSpPr>
        <p:spPr>
          <a:xfrm>
            <a:off x="0" y="4436418"/>
            <a:ext cx="184731"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anchor="ctr" anchorCtr="0" compatLnSpc="1">
            <a:prstTxWarp prst="textNoShape">
              <a:avLst/>
            </a:prstTxWarp>
            <a:spAutoFit/>
          </a:bodyPr>
          <a:lstStyle/>
          <a:p>
            <a:endParaRPr lang="en-US"/>
          </a:p>
        </p:txBody>
      </p:sp>
      <p:sp>
        <p:nvSpPr>
          <p:cNvPr id="3" name="Slide Number Placeholder 2"/>
          <p:cNvSpPr>
            <a:spLocks noGrp="1"/>
          </p:cNvSpPr>
          <p:nvPr>
            <p:ph type="sldNum" sz="quarter" idx="12"/>
          </p:nvPr>
        </p:nvSpPr>
        <p:spPr/>
        <p:txBody>
          <a:bodyPr/>
          <a:lstStyle/>
          <a:p>
            <a:fld id="{34D34C5A-D45E-48BA-816E-548CEC6ACD4B}" type="slidenum">
              <a:rPr lang="en-US" smtClean="0"/>
              <a:t>3</a:t>
            </a:fld>
            <a:endParaRPr lang="en-US"/>
          </a:p>
        </p:txBody>
      </p:sp>
    </p:spTree>
    <p:extLst>
      <p:ext uri="{BB962C8B-B14F-4D97-AF65-F5344CB8AC3E}">
        <p14:creationId xmlns:p14="http://schemas.microsoft.com/office/powerpoint/2010/main" val="263695105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270641" y="1355130"/>
            <a:ext cx="8719740" cy="5366345"/>
          </a:xfrm>
        </p:spPr>
        <p:txBody>
          <a:bodyPr>
            <a:noAutofit/>
          </a:bodyPr>
          <a:lstStyle/>
          <a:p>
            <a:r>
              <a:rPr lang="en-US" sz="2800" dirty="0"/>
              <a:t>At Defense Trade Controls Compliance (DTCC) </a:t>
            </a:r>
            <a:r>
              <a:rPr lang="en-US" sz="2800" dirty="0" smtClean="0"/>
              <a:t>request</a:t>
            </a:r>
            <a:r>
              <a:rPr lang="en-US" sz="2800" dirty="0"/>
              <a:t>, reviewed </a:t>
            </a:r>
            <a:r>
              <a:rPr lang="en-US" sz="2800" dirty="0" smtClean="0"/>
              <a:t>Company </a:t>
            </a:r>
            <a:r>
              <a:rPr lang="en-US" sz="2800" dirty="0"/>
              <a:t>Visit Program web page </a:t>
            </a:r>
            <a:endParaRPr lang="en-US" sz="2800" dirty="0" smtClean="0"/>
          </a:p>
          <a:p>
            <a:endParaRPr lang="en-US" sz="800" dirty="0" smtClean="0"/>
          </a:p>
          <a:p>
            <a:r>
              <a:rPr lang="en-US" sz="2800" dirty="0" smtClean="0"/>
              <a:t>WG met with DTCC telephonically </a:t>
            </a:r>
          </a:p>
          <a:p>
            <a:endParaRPr lang="en-US" sz="800" dirty="0" smtClean="0"/>
          </a:p>
          <a:p>
            <a:r>
              <a:rPr lang="en-US" sz="2800" dirty="0" smtClean="0"/>
              <a:t>WG provided DTCC with initial approach, clarifying questions, observations, concerns and assumptions</a:t>
            </a:r>
          </a:p>
          <a:p>
            <a:endParaRPr lang="en-US" sz="800" dirty="0" smtClean="0"/>
          </a:p>
          <a:p>
            <a:r>
              <a:rPr lang="en-US" sz="2800" dirty="0" smtClean="0"/>
              <a:t>WG considered BIS outreach program for comparison</a:t>
            </a:r>
          </a:p>
          <a:p>
            <a:endParaRPr lang="en-US" sz="800" dirty="0" smtClean="0"/>
          </a:p>
          <a:p>
            <a:r>
              <a:rPr lang="en-US" sz="2800" dirty="0" smtClean="0"/>
              <a:t>DTCC provided feedback and asked further questions</a:t>
            </a:r>
          </a:p>
          <a:p>
            <a:endParaRPr lang="en-US" sz="800" dirty="0" smtClean="0"/>
          </a:p>
          <a:p>
            <a:r>
              <a:rPr lang="en-US" sz="2800" dirty="0" smtClean="0"/>
              <a:t>WG prepared summary comments</a:t>
            </a:r>
          </a:p>
        </p:txBody>
      </p:sp>
      <p:sp>
        <p:nvSpPr>
          <p:cNvPr id="2" name="Title 1"/>
          <p:cNvSpPr>
            <a:spLocks noGrp="1"/>
          </p:cNvSpPr>
          <p:nvPr>
            <p:ph type="title"/>
          </p:nvPr>
        </p:nvSpPr>
        <p:spPr/>
        <p:txBody>
          <a:bodyPr/>
          <a:lstStyle/>
          <a:p>
            <a:r>
              <a:rPr lang="en-US" dirty="0" smtClean="0"/>
              <a:t>Approach by Working Group</a:t>
            </a:r>
            <a:endParaRPr lang="en-US" dirty="0"/>
          </a:p>
        </p:txBody>
      </p:sp>
      <p:sp>
        <p:nvSpPr>
          <p:cNvPr id="5" name="Slide Number Placeholder 4"/>
          <p:cNvSpPr>
            <a:spLocks noGrp="1"/>
          </p:cNvSpPr>
          <p:nvPr>
            <p:ph type="sldNum" sz="quarter" idx="12"/>
          </p:nvPr>
        </p:nvSpPr>
        <p:spPr/>
        <p:txBody>
          <a:bodyPr/>
          <a:lstStyle/>
          <a:p>
            <a:fld id="{34D34C5A-D45E-48BA-816E-548CEC6ACD4B}" type="slidenum">
              <a:rPr lang="en-US" smtClean="0"/>
              <a:t>4</a:t>
            </a:fld>
            <a:endParaRPr lang="en-US"/>
          </a:p>
        </p:txBody>
      </p:sp>
    </p:spTree>
    <p:extLst>
      <p:ext uri="{BB962C8B-B14F-4D97-AF65-F5344CB8AC3E}">
        <p14:creationId xmlns:p14="http://schemas.microsoft.com/office/powerpoint/2010/main" val="35525560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DTAG ONLY  - Do not distribute</a:t>
            </a:r>
            <a:endParaRPr lang="en-US"/>
          </a:p>
        </p:txBody>
      </p:sp>
      <p:sp>
        <p:nvSpPr>
          <p:cNvPr id="3" name="Slide Number Placeholder 2"/>
          <p:cNvSpPr>
            <a:spLocks noGrp="1"/>
          </p:cNvSpPr>
          <p:nvPr>
            <p:ph type="sldNum" sz="quarter" idx="12"/>
          </p:nvPr>
        </p:nvSpPr>
        <p:spPr/>
        <p:txBody>
          <a:bodyPr/>
          <a:lstStyle/>
          <a:p>
            <a:fld id="{34D34C5A-D45E-48BA-816E-548CEC6ACD4B}" type="slidenum">
              <a:rPr lang="en-US" smtClean="0"/>
              <a:t>5</a:t>
            </a:fld>
            <a:endParaRPr lang="en-US"/>
          </a:p>
        </p:txBody>
      </p:sp>
      <p:sp>
        <p:nvSpPr>
          <p:cNvPr id="4" name="Text Placeholder 3"/>
          <p:cNvSpPr>
            <a:spLocks noGrp="1"/>
          </p:cNvSpPr>
          <p:nvPr>
            <p:ph type="body" sz="quarter" idx="13"/>
          </p:nvPr>
        </p:nvSpPr>
        <p:spPr>
          <a:xfrm>
            <a:off x="385855" y="1738963"/>
            <a:ext cx="8229600" cy="4570412"/>
          </a:xfrm>
        </p:spPr>
        <p:txBody>
          <a:bodyPr/>
          <a:lstStyle/>
          <a:p>
            <a:r>
              <a:rPr lang="en-US" sz="4000" dirty="0" smtClean="0"/>
              <a:t>Alleviate Audit Perception</a:t>
            </a:r>
          </a:p>
          <a:p>
            <a:endParaRPr lang="en-US" sz="1500" dirty="0" smtClean="0"/>
          </a:p>
          <a:p>
            <a:r>
              <a:rPr lang="en-US" sz="4000" dirty="0" smtClean="0"/>
              <a:t>Outreach </a:t>
            </a:r>
            <a:r>
              <a:rPr lang="mr-IN" sz="4000" dirty="0" smtClean="0"/>
              <a:t>–</a:t>
            </a:r>
            <a:r>
              <a:rPr lang="en-US" sz="4000" dirty="0" smtClean="0"/>
              <a:t> Restructuring &amp; Branding</a:t>
            </a:r>
          </a:p>
          <a:p>
            <a:endParaRPr lang="en-US" sz="1500" dirty="0" smtClean="0"/>
          </a:p>
          <a:p>
            <a:r>
              <a:rPr lang="en-US" sz="4000" dirty="0" smtClean="0"/>
              <a:t>In-reach Feasibility </a:t>
            </a:r>
            <a:endParaRPr lang="en-US" sz="4000" dirty="0"/>
          </a:p>
        </p:txBody>
      </p:sp>
      <p:sp>
        <p:nvSpPr>
          <p:cNvPr id="5" name="Title 4"/>
          <p:cNvSpPr>
            <a:spLocks noGrp="1"/>
          </p:cNvSpPr>
          <p:nvPr>
            <p:ph type="title"/>
          </p:nvPr>
        </p:nvSpPr>
        <p:spPr/>
        <p:txBody>
          <a:bodyPr/>
          <a:lstStyle/>
          <a:p>
            <a:r>
              <a:rPr lang="en-US" dirty="0" smtClean="0"/>
              <a:t>Overarching Themes</a:t>
            </a:r>
            <a:endParaRPr lang="en-US" dirty="0"/>
          </a:p>
        </p:txBody>
      </p:sp>
    </p:spTree>
    <p:extLst>
      <p:ext uri="{BB962C8B-B14F-4D97-AF65-F5344CB8AC3E}">
        <p14:creationId xmlns:p14="http://schemas.microsoft.com/office/powerpoint/2010/main" val="17034505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232235" y="1585913"/>
            <a:ext cx="8641125" cy="4570412"/>
          </a:xfrm>
        </p:spPr>
        <p:txBody>
          <a:bodyPr>
            <a:normAutofit/>
          </a:bodyPr>
          <a:lstStyle/>
          <a:p>
            <a:r>
              <a:rPr lang="en-US" i="1" dirty="0" smtClean="0"/>
              <a:t>If DTCC could completely restructure the program, what recommendations does DTAG have on how the program should be organized, structured, and operated?</a:t>
            </a:r>
          </a:p>
          <a:p>
            <a:pPr marL="0" indent="0">
              <a:buNone/>
            </a:pPr>
            <a:endParaRPr lang="en-US" dirty="0"/>
          </a:p>
        </p:txBody>
      </p:sp>
      <p:sp>
        <p:nvSpPr>
          <p:cNvPr id="2" name="Title 1"/>
          <p:cNvSpPr>
            <a:spLocks noGrp="1"/>
          </p:cNvSpPr>
          <p:nvPr>
            <p:ph type="title"/>
          </p:nvPr>
        </p:nvSpPr>
        <p:spPr/>
        <p:txBody>
          <a:bodyPr/>
          <a:lstStyle/>
          <a:p>
            <a:r>
              <a:rPr lang="en-US" smtClean="0"/>
              <a:t>Question 1</a:t>
            </a:r>
            <a:endParaRPr lang="en-US"/>
          </a:p>
        </p:txBody>
      </p:sp>
      <p:sp>
        <p:nvSpPr>
          <p:cNvPr id="5" name="Slide Number Placeholder 4"/>
          <p:cNvSpPr>
            <a:spLocks noGrp="1"/>
          </p:cNvSpPr>
          <p:nvPr>
            <p:ph type="sldNum" sz="quarter" idx="12"/>
          </p:nvPr>
        </p:nvSpPr>
        <p:spPr/>
        <p:txBody>
          <a:bodyPr/>
          <a:lstStyle/>
          <a:p>
            <a:fld id="{34D34C5A-D45E-48BA-816E-548CEC6ACD4B}" type="slidenum">
              <a:rPr lang="en-US" smtClean="0"/>
              <a:t>6</a:t>
            </a:fld>
            <a:endParaRPr lang="en-US"/>
          </a:p>
        </p:txBody>
      </p:sp>
    </p:spTree>
    <p:extLst>
      <p:ext uri="{BB962C8B-B14F-4D97-AF65-F5344CB8AC3E}">
        <p14:creationId xmlns:p14="http://schemas.microsoft.com/office/powerpoint/2010/main" val="301800831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7</a:t>
            </a:fld>
            <a:endParaRPr lang="en-US"/>
          </a:p>
        </p:txBody>
      </p:sp>
      <p:sp>
        <p:nvSpPr>
          <p:cNvPr id="3" name="Text Placeholder 2"/>
          <p:cNvSpPr>
            <a:spLocks noGrp="1"/>
          </p:cNvSpPr>
          <p:nvPr>
            <p:ph type="body" sz="quarter" idx="13"/>
          </p:nvPr>
        </p:nvSpPr>
        <p:spPr>
          <a:xfrm>
            <a:off x="117020" y="1305770"/>
            <a:ext cx="8871555" cy="5118820"/>
          </a:xfrm>
        </p:spPr>
        <p:txBody>
          <a:bodyPr/>
          <a:lstStyle/>
          <a:p>
            <a:pPr lvl="1">
              <a:buFont typeface="Arial" charset="0"/>
              <a:buChar char="•"/>
            </a:pPr>
            <a:r>
              <a:rPr lang="en-US" sz="3000" dirty="0" smtClean="0"/>
              <a:t>Rename CVP-O </a:t>
            </a:r>
            <a:r>
              <a:rPr lang="en-US" sz="3000" dirty="0"/>
              <a:t>(e.g. Public Outreach Program “POP</a:t>
            </a:r>
            <a:r>
              <a:rPr lang="en-US" sz="3000" dirty="0" smtClean="0"/>
              <a:t>”) - separate &amp; differentiate from CVP-C </a:t>
            </a:r>
          </a:p>
          <a:p>
            <a:pPr lvl="1">
              <a:buFont typeface="Arial" charset="0"/>
              <a:buChar char="•"/>
            </a:pPr>
            <a:endParaRPr lang="en-US" sz="800" dirty="0" smtClean="0"/>
          </a:p>
          <a:p>
            <a:pPr lvl="1">
              <a:buFont typeface="Arial" charset="0"/>
              <a:buChar char="•"/>
            </a:pPr>
            <a:r>
              <a:rPr lang="en-US" sz="3000" dirty="0" smtClean="0"/>
              <a:t>Place under DDTC Managing Director</a:t>
            </a:r>
          </a:p>
          <a:p>
            <a:pPr lvl="1">
              <a:buFont typeface="Arial" charset="0"/>
              <a:buChar char="•"/>
            </a:pPr>
            <a:endParaRPr lang="en-US" sz="800" i="1" dirty="0" smtClean="0"/>
          </a:p>
          <a:p>
            <a:pPr lvl="1">
              <a:buFont typeface="Arial" charset="0"/>
              <a:buChar char="•"/>
            </a:pPr>
            <a:r>
              <a:rPr lang="en-US" sz="3000" dirty="0"/>
              <a:t>S</a:t>
            </a:r>
            <a:r>
              <a:rPr lang="en-US" sz="3000" dirty="0" smtClean="0"/>
              <a:t>pecific criteria on published calendar, e.g.:  Q1 =</a:t>
            </a:r>
          </a:p>
          <a:p>
            <a:pPr lvl="2"/>
            <a:r>
              <a:rPr lang="en-US" sz="2600" dirty="0" smtClean="0"/>
              <a:t>Western US</a:t>
            </a:r>
          </a:p>
          <a:p>
            <a:pPr lvl="2"/>
            <a:r>
              <a:rPr lang="en-US" sz="2600" dirty="0" smtClean="0"/>
              <a:t>companies </a:t>
            </a:r>
            <a:r>
              <a:rPr lang="en-US" sz="2600" dirty="0"/>
              <a:t>engaged in Cat </a:t>
            </a:r>
            <a:r>
              <a:rPr lang="en-US" sz="2600" dirty="0" smtClean="0"/>
              <a:t>_X__ </a:t>
            </a:r>
            <a:r>
              <a:rPr lang="en-US" sz="2600" dirty="0"/>
              <a:t>or </a:t>
            </a:r>
            <a:r>
              <a:rPr lang="en-US" sz="2600" dirty="0" smtClean="0"/>
              <a:t>_Y_ licensing </a:t>
            </a:r>
          </a:p>
          <a:p>
            <a:pPr lvl="2"/>
            <a:r>
              <a:rPr lang="en-US" sz="2600" dirty="0" smtClean="0"/>
              <a:t>make </a:t>
            </a:r>
            <a:r>
              <a:rPr lang="en-US" sz="2600" dirty="0"/>
              <a:t>up more than </a:t>
            </a:r>
            <a:r>
              <a:rPr lang="en-US" sz="2600" dirty="0" smtClean="0"/>
              <a:t>__X_ </a:t>
            </a:r>
            <a:r>
              <a:rPr lang="en-US" sz="2600" dirty="0"/>
              <a:t>% of </a:t>
            </a:r>
            <a:r>
              <a:rPr lang="en-US" sz="2600" dirty="0" smtClean="0"/>
              <a:t>prior year licensing</a:t>
            </a:r>
          </a:p>
          <a:p>
            <a:pPr lvl="2"/>
            <a:endParaRPr lang="en-US" sz="800" dirty="0" smtClean="0"/>
          </a:p>
          <a:p>
            <a:pPr lvl="1">
              <a:buFont typeface="Arial" charset="0"/>
              <a:buChar char="•"/>
            </a:pPr>
            <a:r>
              <a:rPr lang="en-US" sz="3000" dirty="0" smtClean="0"/>
              <a:t>Include </a:t>
            </a:r>
            <a:r>
              <a:rPr lang="en-US" sz="3000" dirty="0"/>
              <a:t>C</a:t>
            </a:r>
            <a:r>
              <a:rPr lang="en-US" sz="3000" dirty="0" smtClean="0"/>
              <a:t>ompliance, Licensing, IT </a:t>
            </a:r>
            <a:r>
              <a:rPr lang="en-US" sz="3000" dirty="0"/>
              <a:t>and </a:t>
            </a:r>
            <a:r>
              <a:rPr lang="en-US" sz="3000" dirty="0" smtClean="0"/>
              <a:t>Policy</a:t>
            </a:r>
            <a:endParaRPr lang="en-US" sz="800" dirty="0" smtClean="0"/>
          </a:p>
          <a:p>
            <a:pPr marL="457200" lvl="1" indent="0">
              <a:buNone/>
            </a:pPr>
            <a:endParaRPr lang="en-US" dirty="0" smtClean="0"/>
          </a:p>
          <a:p>
            <a:endParaRPr lang="en-US" sz="2600" dirty="0" smtClean="0"/>
          </a:p>
          <a:p>
            <a:pPr marL="0" indent="0">
              <a:buNone/>
            </a:pPr>
            <a:endParaRPr lang="en-US" sz="2000" dirty="0"/>
          </a:p>
        </p:txBody>
      </p:sp>
      <p:sp>
        <p:nvSpPr>
          <p:cNvPr id="4" name="Title 3"/>
          <p:cNvSpPr>
            <a:spLocks noGrp="1"/>
          </p:cNvSpPr>
          <p:nvPr>
            <p:ph type="title"/>
          </p:nvPr>
        </p:nvSpPr>
        <p:spPr/>
        <p:txBody>
          <a:bodyPr/>
          <a:lstStyle/>
          <a:p>
            <a:r>
              <a:rPr lang="en-US" dirty="0" smtClean="0"/>
              <a:t>Response 1 - ORGANIZATION</a:t>
            </a:r>
            <a:endParaRPr lang="en-US" dirty="0"/>
          </a:p>
        </p:txBody>
      </p:sp>
    </p:spTree>
    <p:extLst>
      <p:ext uri="{BB962C8B-B14F-4D97-AF65-F5344CB8AC3E}">
        <p14:creationId xmlns:p14="http://schemas.microsoft.com/office/powerpoint/2010/main" val="375320497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8</a:t>
            </a:fld>
            <a:endParaRPr lang="en-US"/>
          </a:p>
        </p:txBody>
      </p:sp>
      <p:sp>
        <p:nvSpPr>
          <p:cNvPr id="3" name="Text Placeholder 2"/>
          <p:cNvSpPr>
            <a:spLocks noGrp="1"/>
          </p:cNvSpPr>
          <p:nvPr>
            <p:ph type="body" sz="quarter" idx="13"/>
          </p:nvPr>
        </p:nvSpPr>
        <p:spPr>
          <a:xfrm>
            <a:off x="193830" y="1316725"/>
            <a:ext cx="8492970" cy="5791200"/>
          </a:xfrm>
        </p:spPr>
        <p:txBody>
          <a:bodyPr/>
          <a:lstStyle/>
          <a:p>
            <a:pPr marL="406400" lvl="2" indent="-304800"/>
            <a:r>
              <a:rPr lang="en-US" sz="3000" dirty="0" smtClean="0">
                <a:latin typeface="Calibri" charset="0"/>
                <a:ea typeface="Calibri" charset="0"/>
                <a:cs typeface="Calibri" charset="0"/>
              </a:rPr>
              <a:t>Consider “In-Reach” in lieu of Outreach</a:t>
            </a:r>
          </a:p>
          <a:p>
            <a:pPr marL="406400" lvl="2" indent="-304800"/>
            <a:endParaRPr lang="en-US" sz="800" dirty="0" smtClean="0">
              <a:latin typeface="Calibri" charset="0"/>
              <a:ea typeface="Calibri" charset="0"/>
              <a:cs typeface="Calibri" charset="0"/>
            </a:endParaRPr>
          </a:p>
          <a:p>
            <a:pPr marL="406400" lvl="2" indent="-304800"/>
            <a:r>
              <a:rPr lang="en-US" sz="3000" dirty="0" smtClean="0">
                <a:latin typeface="Calibri" charset="0"/>
                <a:ea typeface="Calibri" charset="0"/>
                <a:cs typeface="Calibri" charset="0"/>
              </a:rPr>
              <a:t>If Outreach:</a:t>
            </a:r>
          </a:p>
          <a:p>
            <a:pPr marL="863600" lvl="3" indent="-304800"/>
            <a:r>
              <a:rPr lang="en-US" sz="2600" dirty="0" smtClean="0">
                <a:latin typeface="Calibri" charset="0"/>
                <a:ea typeface="Calibri" charset="0"/>
                <a:cs typeface="Calibri" charset="0"/>
              </a:rPr>
              <a:t>Initial two-pronged contact: </a:t>
            </a:r>
          </a:p>
          <a:p>
            <a:pPr marL="1320800" lvl="4" indent="-304800"/>
            <a:r>
              <a:rPr lang="en-US" sz="2600" dirty="0" smtClean="0">
                <a:latin typeface="Calibri" charset="0"/>
                <a:ea typeface="Calibri" charset="0"/>
                <a:cs typeface="Calibri" charset="0"/>
              </a:rPr>
              <a:t>Senior management</a:t>
            </a:r>
          </a:p>
          <a:p>
            <a:pPr marL="1778000" lvl="5" indent="-304800"/>
            <a:r>
              <a:rPr lang="en-US" sz="2600" dirty="0" smtClean="0">
                <a:latin typeface="Calibri" charset="0"/>
                <a:ea typeface="Calibri" charset="0"/>
                <a:cs typeface="Calibri" charset="0"/>
              </a:rPr>
              <a:t>voluntary &amp; collaborative visit </a:t>
            </a:r>
          </a:p>
          <a:p>
            <a:pPr marL="1778000" lvl="5" indent="-304800"/>
            <a:r>
              <a:rPr lang="en-US" sz="2600" dirty="0">
                <a:latin typeface="Calibri" charset="0"/>
                <a:ea typeface="Calibri" charset="0"/>
                <a:cs typeface="Calibri" charset="0"/>
              </a:rPr>
              <a:t>f</a:t>
            </a:r>
            <a:r>
              <a:rPr lang="en-US" sz="2600" dirty="0" smtClean="0">
                <a:latin typeface="Calibri" charset="0"/>
                <a:ea typeface="Calibri" charset="0"/>
                <a:cs typeface="Calibri" charset="0"/>
              </a:rPr>
              <a:t>ocus on benefits to the company</a:t>
            </a:r>
          </a:p>
          <a:p>
            <a:pPr marL="1320800" lvl="4" indent="-304800"/>
            <a:r>
              <a:rPr lang="en-US" sz="2600" dirty="0" smtClean="0">
                <a:latin typeface="Calibri" charset="0"/>
                <a:ea typeface="Calibri" charset="0"/>
                <a:cs typeface="Calibri" charset="0"/>
              </a:rPr>
              <a:t>Export control team (expectations from visit)</a:t>
            </a:r>
          </a:p>
          <a:p>
            <a:pPr marL="1320800" lvl="4" indent="-304800"/>
            <a:endParaRPr lang="en-US" sz="800" dirty="0" smtClean="0">
              <a:latin typeface="Calibri" charset="0"/>
              <a:ea typeface="Calibri" charset="0"/>
              <a:cs typeface="Calibri" charset="0"/>
            </a:endParaRPr>
          </a:p>
          <a:p>
            <a:pPr marL="406400" lvl="2" indent="-304800"/>
            <a:r>
              <a:rPr lang="en-US" sz="3000" dirty="0" smtClean="0">
                <a:latin typeface="Calibri" charset="0"/>
                <a:ea typeface="Calibri" charset="0"/>
                <a:cs typeface="Calibri" charset="0"/>
              </a:rPr>
              <a:t>Anonymous survey:</a:t>
            </a:r>
          </a:p>
          <a:p>
            <a:pPr marL="863600" lvl="3" indent="-304800"/>
            <a:r>
              <a:rPr lang="en-US" sz="2600" dirty="0" smtClean="0">
                <a:latin typeface="Calibri" charset="0"/>
                <a:ea typeface="Calibri" charset="0"/>
                <a:cs typeface="Calibri" charset="0"/>
              </a:rPr>
              <a:t>to all registrants - </a:t>
            </a:r>
            <a:r>
              <a:rPr lang="en-US" sz="2600" dirty="0">
                <a:latin typeface="Calibri" charset="0"/>
                <a:ea typeface="Calibri" charset="0"/>
                <a:cs typeface="Calibri" charset="0"/>
              </a:rPr>
              <a:t>w</a:t>
            </a:r>
            <a:r>
              <a:rPr lang="en-US" sz="2600" dirty="0" smtClean="0">
                <a:latin typeface="Calibri" charset="0"/>
                <a:ea typeface="Calibri" charset="0"/>
                <a:cs typeface="Calibri" charset="0"/>
              </a:rPr>
              <a:t>hat entices companies to opt-in? </a:t>
            </a:r>
          </a:p>
          <a:p>
            <a:pPr marL="863600" lvl="3" indent="-304800"/>
            <a:r>
              <a:rPr lang="en-US" sz="2600" dirty="0" smtClean="0"/>
              <a:t>to </a:t>
            </a:r>
            <a:r>
              <a:rPr lang="en-US" sz="2600" dirty="0"/>
              <a:t>visited companies </a:t>
            </a:r>
            <a:r>
              <a:rPr lang="mr-IN" sz="2600" dirty="0"/>
              <a:t>–</a:t>
            </a:r>
            <a:r>
              <a:rPr lang="en-US" sz="2600" dirty="0"/>
              <a:t> w</a:t>
            </a:r>
            <a:r>
              <a:rPr lang="en-US" sz="2600" dirty="0" smtClean="0"/>
              <a:t>hat worked? improvements?</a:t>
            </a:r>
            <a:endParaRPr lang="en-US" sz="2600" b="1" dirty="0" smtClean="0">
              <a:latin typeface="Calibri" charset="0"/>
              <a:ea typeface="Calibri" charset="0"/>
              <a:cs typeface="Calibri" charset="0"/>
            </a:endParaRPr>
          </a:p>
          <a:p>
            <a:pPr marL="406400" lvl="2" indent="-304800"/>
            <a:endParaRPr lang="en-US" sz="3000" dirty="0" smtClean="0"/>
          </a:p>
          <a:p>
            <a:pPr lvl="2"/>
            <a:endParaRPr lang="en-US" sz="2000" dirty="0" smtClean="0"/>
          </a:p>
          <a:p>
            <a:endParaRPr lang="en-US" sz="2600" dirty="0" smtClean="0"/>
          </a:p>
          <a:p>
            <a:pPr marL="0" indent="0">
              <a:buNone/>
            </a:pPr>
            <a:endParaRPr lang="en-US" sz="2000" dirty="0"/>
          </a:p>
        </p:txBody>
      </p:sp>
      <p:sp>
        <p:nvSpPr>
          <p:cNvPr id="4" name="Title 3"/>
          <p:cNvSpPr>
            <a:spLocks noGrp="1"/>
          </p:cNvSpPr>
          <p:nvPr>
            <p:ph type="title"/>
          </p:nvPr>
        </p:nvSpPr>
        <p:spPr/>
        <p:txBody>
          <a:bodyPr/>
          <a:lstStyle/>
          <a:p>
            <a:r>
              <a:rPr lang="en-US" dirty="0" smtClean="0"/>
              <a:t>Response 1 - STRUCTURE</a:t>
            </a:r>
            <a:endParaRPr lang="en-US" dirty="0"/>
          </a:p>
        </p:txBody>
      </p:sp>
    </p:spTree>
    <p:extLst>
      <p:ext uri="{BB962C8B-B14F-4D97-AF65-F5344CB8AC3E}">
        <p14:creationId xmlns:p14="http://schemas.microsoft.com/office/powerpoint/2010/main" val="119888865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9</a:t>
            </a:fld>
            <a:endParaRPr lang="en-US"/>
          </a:p>
        </p:txBody>
      </p:sp>
      <p:sp>
        <p:nvSpPr>
          <p:cNvPr id="3" name="Text Placeholder 2"/>
          <p:cNvSpPr>
            <a:spLocks noGrp="1"/>
          </p:cNvSpPr>
          <p:nvPr>
            <p:ph type="body" sz="quarter" idx="13"/>
          </p:nvPr>
        </p:nvSpPr>
        <p:spPr>
          <a:xfrm>
            <a:off x="193830" y="817460"/>
            <a:ext cx="8758145" cy="5558370"/>
          </a:xfrm>
        </p:spPr>
        <p:txBody>
          <a:bodyPr/>
          <a:lstStyle/>
          <a:p>
            <a:pPr marL="342900" lvl="2" indent="-342900"/>
            <a:endParaRPr lang="en-US" sz="2200" dirty="0" smtClean="0">
              <a:latin typeface="Calibri" charset="0"/>
              <a:ea typeface="Calibri" charset="0"/>
              <a:cs typeface="Calibri" charset="0"/>
            </a:endParaRPr>
          </a:p>
          <a:p>
            <a:pPr marL="342900" lvl="2" indent="-342900"/>
            <a:r>
              <a:rPr lang="en-US" sz="3400" dirty="0">
                <a:latin typeface="Calibri" charset="0"/>
                <a:ea typeface="Calibri" charset="0"/>
                <a:cs typeface="Calibri" charset="0"/>
              </a:rPr>
              <a:t>Customize each </a:t>
            </a:r>
            <a:r>
              <a:rPr lang="en-US" sz="3400" dirty="0" smtClean="0">
                <a:latin typeface="Calibri" charset="0"/>
                <a:ea typeface="Calibri" charset="0"/>
                <a:cs typeface="Calibri" charset="0"/>
              </a:rPr>
              <a:t>visit</a:t>
            </a:r>
          </a:p>
          <a:p>
            <a:pPr marL="800100" lvl="3" indent="-342900"/>
            <a:r>
              <a:rPr lang="en-US" sz="3400" dirty="0">
                <a:latin typeface="Calibri" charset="0"/>
                <a:ea typeface="Calibri" charset="0"/>
                <a:cs typeface="Calibri" charset="0"/>
              </a:rPr>
              <a:t>c</a:t>
            </a:r>
            <a:r>
              <a:rPr lang="en-US" sz="3400" dirty="0" smtClean="0">
                <a:latin typeface="Calibri" charset="0"/>
                <a:ea typeface="Calibri" charset="0"/>
                <a:cs typeface="Calibri" charset="0"/>
              </a:rPr>
              <a:t>ollaboratively develop agenda </a:t>
            </a:r>
            <a:endParaRPr lang="en-US" sz="3400" dirty="0"/>
          </a:p>
          <a:p>
            <a:pPr marL="800100" lvl="3" indent="-342900"/>
            <a:r>
              <a:rPr lang="en-US" sz="3400" dirty="0" smtClean="0">
                <a:latin typeface="Calibri" charset="0"/>
                <a:ea typeface="Calibri" charset="0"/>
                <a:cs typeface="Calibri" charset="0"/>
              </a:rPr>
              <a:t>understand Company </a:t>
            </a:r>
            <a:r>
              <a:rPr lang="en-US" sz="3400" dirty="0">
                <a:latin typeface="Calibri" charset="0"/>
                <a:ea typeface="Calibri" charset="0"/>
                <a:cs typeface="Calibri" charset="0"/>
              </a:rPr>
              <a:t>profile prior to </a:t>
            </a:r>
            <a:r>
              <a:rPr lang="en-US" sz="3400" dirty="0" smtClean="0">
                <a:latin typeface="Calibri" charset="0"/>
                <a:ea typeface="Calibri" charset="0"/>
                <a:cs typeface="Calibri" charset="0"/>
              </a:rPr>
              <a:t>visit, e.g</a:t>
            </a:r>
            <a:r>
              <a:rPr lang="en-US" sz="3400" dirty="0">
                <a:latin typeface="Calibri" charset="0"/>
                <a:ea typeface="Calibri" charset="0"/>
                <a:cs typeface="Calibri" charset="0"/>
              </a:rPr>
              <a:t>., have foreign </a:t>
            </a:r>
            <a:r>
              <a:rPr lang="en-US" sz="3400" dirty="0" smtClean="0">
                <a:latin typeface="Calibri" charset="0"/>
                <a:ea typeface="Calibri" charset="0"/>
                <a:cs typeface="Calibri" charset="0"/>
              </a:rPr>
              <a:t>persons</a:t>
            </a:r>
            <a:r>
              <a:rPr lang="en-US" sz="3400" dirty="0">
                <a:latin typeface="Calibri" charset="0"/>
                <a:ea typeface="Calibri" charset="0"/>
                <a:cs typeface="Calibri" charset="0"/>
              </a:rPr>
              <a:t>? </a:t>
            </a:r>
            <a:endParaRPr lang="en-US" sz="3400" dirty="0" smtClean="0">
              <a:latin typeface="Calibri" charset="0"/>
              <a:ea typeface="Calibri" charset="0"/>
              <a:cs typeface="Calibri" charset="0"/>
            </a:endParaRPr>
          </a:p>
          <a:p>
            <a:pPr marL="800100" lvl="3" indent="-342900"/>
            <a:r>
              <a:rPr lang="en-US" sz="3400" dirty="0">
                <a:latin typeface="Calibri" charset="0"/>
                <a:ea typeface="Calibri" charset="0"/>
                <a:cs typeface="Calibri" charset="0"/>
              </a:rPr>
              <a:t>f</a:t>
            </a:r>
            <a:r>
              <a:rPr lang="en-US" sz="3400" dirty="0" smtClean="0">
                <a:latin typeface="Calibri" charset="0"/>
                <a:ea typeface="Calibri" charset="0"/>
                <a:cs typeface="Calibri" charset="0"/>
              </a:rPr>
              <a:t>low </a:t>
            </a:r>
            <a:r>
              <a:rPr lang="en-US" sz="3400" dirty="0">
                <a:latin typeface="Calibri" charset="0"/>
                <a:ea typeface="Calibri" charset="0"/>
                <a:cs typeface="Calibri" charset="0"/>
              </a:rPr>
              <a:t>of </a:t>
            </a:r>
            <a:r>
              <a:rPr lang="en-US" sz="3400" dirty="0" smtClean="0">
                <a:latin typeface="Calibri" charset="0"/>
                <a:ea typeface="Calibri" charset="0"/>
                <a:cs typeface="Calibri" charset="0"/>
              </a:rPr>
              <a:t>their compliance program</a:t>
            </a:r>
          </a:p>
          <a:p>
            <a:pPr marL="800100" lvl="3" indent="-342900"/>
            <a:r>
              <a:rPr lang="en-US" sz="3400" dirty="0" smtClean="0">
                <a:latin typeface="Calibri" charset="0"/>
                <a:ea typeface="Calibri" charset="0"/>
                <a:cs typeface="Calibri" charset="0"/>
              </a:rPr>
              <a:t>areas company wishes to emphasize</a:t>
            </a:r>
          </a:p>
          <a:p>
            <a:pPr marL="800100" lvl="3" indent="-342900"/>
            <a:endParaRPr lang="en-US" sz="800" dirty="0" smtClean="0">
              <a:latin typeface="Calibri" charset="0"/>
              <a:ea typeface="Calibri" charset="0"/>
              <a:cs typeface="Calibri" charset="0"/>
            </a:endParaRPr>
          </a:p>
          <a:p>
            <a:endParaRPr lang="en-US" sz="2000" dirty="0"/>
          </a:p>
          <a:p>
            <a:r>
              <a:rPr lang="en-US" dirty="0"/>
              <a:t>Reduce documentation requested prior to visit</a:t>
            </a:r>
          </a:p>
          <a:p>
            <a:pPr lvl="2"/>
            <a:endParaRPr lang="en-US" sz="2000" dirty="0" smtClean="0"/>
          </a:p>
          <a:p>
            <a:endParaRPr lang="en-US" sz="2600" dirty="0" smtClean="0"/>
          </a:p>
          <a:p>
            <a:pPr marL="0" indent="0">
              <a:buNone/>
            </a:pPr>
            <a:endParaRPr lang="en-US" sz="2000" dirty="0"/>
          </a:p>
        </p:txBody>
      </p:sp>
      <p:sp>
        <p:nvSpPr>
          <p:cNvPr id="4" name="Title 3"/>
          <p:cNvSpPr>
            <a:spLocks noGrp="1"/>
          </p:cNvSpPr>
          <p:nvPr>
            <p:ph type="title"/>
          </p:nvPr>
        </p:nvSpPr>
        <p:spPr/>
        <p:txBody>
          <a:bodyPr/>
          <a:lstStyle/>
          <a:p>
            <a:r>
              <a:rPr lang="en-US" dirty="0" smtClean="0"/>
              <a:t>Response 1 </a:t>
            </a:r>
            <a:r>
              <a:rPr lang="mr-IN" dirty="0" smtClean="0"/>
              <a:t>–</a:t>
            </a:r>
            <a:r>
              <a:rPr lang="en-US" dirty="0" smtClean="0"/>
              <a:t> OPERATION</a:t>
            </a:r>
            <a:endParaRPr lang="en-US" dirty="0"/>
          </a:p>
        </p:txBody>
      </p:sp>
    </p:spTree>
    <p:extLst>
      <p:ext uri="{BB962C8B-B14F-4D97-AF65-F5344CB8AC3E}">
        <p14:creationId xmlns:p14="http://schemas.microsoft.com/office/powerpoint/2010/main" val="93369727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4.10.24"/>
  <p:tag name="AS_TITLE" val="Aspose.Slides for .NET 4.0"/>
  <p:tag name="AS_VERSION" val="14.8.1.0"/>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167&quot;&gt;&lt;property id=&quot;20148&quot; value=&quot;5&quot;/&gt;&lt;property id=&quot;20300&quot; value=&quot;Slide 4&quot;/&gt;&lt;property id=&quot;20307&quot; value=&quot;269&quot;/&gt;&lt;/object&gt;&lt;object type=&quot;3&quot; unique_id=&quot;10266&quot;&gt;&lt;property id=&quot;20148&quot; value=&quot;5&quot;/&gt;&lt;property id=&quot;20300&quot; value=&quot;Slide 13&quot;/&gt;&lt;property id=&quot;20307&quot; value=&quot;274&quot;/&gt;&lt;/object&gt;&lt;object type=&quot;3&quot; unique_id=&quot;10267&quot;&gt;&lt;property id=&quot;20148&quot; value=&quot;5&quot;/&gt;&lt;property id=&quot;20300&quot; value=&quot;Slide 6&quot;/&gt;&lt;property id=&quot;20307&quot; value=&quot;273&quot;/&gt;&lt;/object&gt;&lt;object type=&quot;3&quot; unique_id=&quot;10373&quot;&gt;&lt;property id=&quot;20148&quot; value=&quot;5&quot;/&gt;&lt;property id=&quot;20300&quot; value=&quot;Slide 1 - &amp;quot;Defense Trade Advisory Group (DTAG)&amp;quot;&quot;/&gt;&lt;property id=&quot;20307&quot; value=&quot;275&quot;/&gt;&lt;/object&gt;&lt;object type=&quot;3&quot; unique_id=&quot;10374&quot;&gt;&lt;property id=&quot;20148&quot; value=&quot;5&quot;/&gt;&lt;property id=&quot;20300&quot; value=&quot;Slide 12 - &amp;quot;Proposed §126.20&amp;quot;&quot;/&gt;&lt;property id=&quot;20307&quot; value=&quot;276&quot;/&gt;&lt;/object&gt;&lt;object type=&quot;3&quot; unique_id=&quot;10375&quot;&gt;&lt;property id=&quot;20148&quot; value=&quot;5&quot;/&gt;&lt;property id=&quot;20300&quot; value=&quot;Slide 3 - &amp;quot;Why is a new §126.20 being proposed?&amp;quot;&quot;/&gt;&lt;property id=&quot;20307&quot; value=&quot;277&quot;/&gt;&lt;/object&gt;&lt;object type=&quot;3&quot; unique_id=&quot;10496&quot;&gt;&lt;property id=&quot;20148&quot; value=&quot;5&quot;/&gt;&lt;property id=&quot;20300&quot; value=&quot;Slide 16&quot;/&gt;&lt;property id=&quot;20307&quot; value=&quot;278&quot;/&gt;&lt;/object&gt;&lt;object type=&quot;3&quot; unique_id=&quot;10831&quot;&gt;&lt;property id=&quot;20148&quot; value=&quot;5&quot;/&gt;&lt;property id=&quot;20300&quot; value=&quot;Slide 8&quot;/&gt;&lt;property id=&quot;20307&quot; value=&quot;289&quot;/&gt;&lt;/object&gt;&lt;object type=&quot;3&quot; unique_id=&quot;10832&quot;&gt;&lt;property id=&quot;20148&quot; value=&quot;5&quot;/&gt;&lt;property id=&quot;20300&quot; value=&quot;Slide 10&quot;/&gt;&lt;property id=&quot;20307&quot; value=&quot;290&quot;/&gt;&lt;/object&gt;&lt;object type=&quot;3&quot; unique_id=&quot;11295&quot;&gt;&lt;property id=&quot;20148&quot; value=&quot;5&quot;/&gt;&lt;property id=&quot;20300&quot; value=&quot;Slide 7&quot;/&gt;&lt;property id=&quot;20307&quot; value=&quot;296&quot;/&gt;&lt;/object&gt;&lt;object type=&quot;3&quot; unique_id=&quot;11296&quot;&gt;&lt;property id=&quot;20148&quot; value=&quot;5&quot;/&gt;&lt;property id=&quot;20300&quot; value=&quot;Slide 21&quot;/&gt;&lt;property id=&quot;20307&quot; value=&quot;293&quot;/&gt;&lt;/object&gt;&lt;object type=&quot;3&quot; unique_id=&quot;11298&quot;&gt;&lt;property id=&quot;20148&quot; value=&quot;5&quot;/&gt;&lt;property id=&quot;20300&quot; value=&quot;Slide 23&quot;/&gt;&lt;property id=&quot;20307&quot; value=&quot;295&quot;/&gt;&lt;/object&gt;&lt;object type=&quot;3&quot; unique_id=&quot;11514&quot;&gt;&lt;property id=&quot;20148&quot; value=&quot;5&quot;/&gt;&lt;property id=&quot;20300&quot; value=&quot;Slide 9&quot;/&gt;&lt;property id=&quot;20307&quot; value=&quot;297&quot;/&gt;&lt;/object&gt;&lt;object type=&quot;3&quot; unique_id=&quot;11963&quot;&gt;&lt;property id=&quot;20148&quot; value=&quot;5&quot;/&gt;&lt;property id=&quot;20300&quot; value=&quot;Slide 2&quot;/&gt;&lt;property id=&quot;20307&quot; value=&quot;299&quot;/&gt;&lt;/object&gt;&lt;object type=&quot;3&quot; unique_id=&quot;11964&quot;&gt;&lt;property id=&quot;20148&quot; value=&quot;5&quot;/&gt;&lt;property id=&quot;20300&quot; value=&quot;Slide 5&quot;/&gt;&lt;property id=&quot;20307&quot; value=&quot;300&quot;/&gt;&lt;/object&gt;&lt;object type=&quot;3&quot; unique_id=&quot;11965&quot;&gt;&lt;property id=&quot;20148&quot; value=&quot;5&quot;/&gt;&lt;property id=&quot;20300&quot; value=&quot;Slide 11&quot;/&gt;&lt;property id=&quot;20307&quot; value=&quot;301&quot;/&gt;&lt;/object&gt;&lt;object type=&quot;3&quot; unique_id=&quot;11966&quot;&gt;&lt;property id=&quot;20148&quot; value=&quot;5&quot;/&gt;&lt;property id=&quot;20300&quot; value=&quot;Slide 17&quot;/&gt;&lt;property id=&quot;20307&quot; value=&quot;302&quot;/&gt;&lt;/object&gt;&lt;object type=&quot;3&quot; unique_id=&quot;11967&quot;&gt;&lt;property id=&quot;20148&quot; value=&quot;5&quot;/&gt;&lt;property id=&quot;20300&quot; value=&quot;Slide 18&quot;/&gt;&lt;property id=&quot;20307&quot; value=&quot;303&quot;/&gt;&lt;/object&gt;&lt;object type=&quot;3&quot; unique_id=&quot;11968&quot;&gt;&lt;property id=&quot;20148&quot; value=&quot;5&quot;/&gt;&lt;property id=&quot;20300&quot; value=&quot;Slide 19&quot;/&gt;&lt;property id=&quot;20307&quot; value=&quot;304&quot;/&gt;&lt;/object&gt;&lt;object type=&quot;3&quot; unique_id=&quot;11969&quot;&gt;&lt;property id=&quot;20148&quot; value=&quot;5&quot;/&gt;&lt;property id=&quot;20300&quot; value=&quot;Slide 20&quot;/&gt;&lt;property id=&quot;20307&quot; value=&quot;305&quot;/&gt;&lt;/object&gt;&lt;object type=&quot;3&quot; unique_id=&quot;12334&quot;&gt;&lt;property id=&quot;20148&quot; value=&quot;5&quot;/&gt;&lt;property id=&quot;20300&quot; value=&quot;Slide 22&quot;/&gt;&lt;property id=&quot;20307&quot; value=&quot;306&quot;/&gt;&lt;/object&gt;&lt;object type=&quot;3&quot; unique_id=&quot;12335&quot;&gt;&lt;property id=&quot;20148&quot; value=&quot;5&quot;/&gt;&lt;property id=&quot;20300&quot; value=&quot;Slide 24&quot;/&gt;&lt;property id=&quot;20307&quot; value=&quot;307&quot;/&gt;&lt;/object&gt;&lt;object type=&quot;3&quot; unique_id=&quot;12896&quot;&gt;&lt;property id=&quot;20148&quot; value=&quot;5&quot;/&gt;&lt;property id=&quot;20300&quot; value=&quot;Slide 14&quot;/&gt;&lt;property id=&quot;20307&quot; value=&quot;312&quot;/&gt;&lt;/object&gt;&lt;object type=&quot;3&quot; unique_id=&quot;13192&quot;&gt;&lt;property id=&quot;20148&quot; value=&quot;5&quot;/&gt;&lt;property id=&quot;20300&quot; value=&quot;Slide 15&quot;/&gt;&lt;property id=&quot;20307&quot; value=&quot;313&quot;/&gt;&lt;/object&gt;&lt;object type=&quot;3&quot; unique_id=&quot;13673&quot;&gt;&lt;property id=&quot;20148&quot; value=&quot;5&quot;/&gt;&lt;property id=&quot;20300&quot; value=&quot;Slide 25&quot;/&gt;&lt;property id=&quot;20307&quot; value=&quot;317&quot;/&gt;&lt;/object&gt;&lt;object type=&quot;3&quot; unique_id=&quot;13674&quot;&gt;&lt;property id=&quot;20148&quot; value=&quot;5&quot;/&gt;&lt;property id=&quot;20300&quot; value=&quot;Slide 26&quot;/&gt;&lt;property id=&quot;20307&quot; value=&quot;315&quot;/&gt;&lt;/object&gt;&lt;object type=&quot;3&quot; unique_id=&quot;13675&quot;&gt;&lt;property id=&quot;20148&quot; value=&quot;5&quot;/&gt;&lt;property id=&quot;20300&quot; value=&quot;Slide 27&quot;/&gt;&lt;property id=&quot;20307&quot; value=&quot;314&quot;/&gt;&lt;/object&gt;&lt;object type=&quot;3&quot; unique_id=&quot;13676&quot;&gt;&lt;property id=&quot;20148&quot; value=&quot;5&quot;/&gt;&lt;property id=&quot;20300&quot; value=&quot;Slide 29 - &amp;quot;Questions?&amp;quot;&quot;/&gt;&lt;property id=&quot;20307&quot; value=&quot;316&quot;/&gt;&lt;/object&gt;&lt;object type=&quot;3&quot; unique_id=&quot;13707&quot;&gt;&lt;property id=&quot;20148&quot; value=&quot;5&quot;/&gt;&lt;property id=&quot;20300&quot; value=&quot;Slide 28&quot;/&gt;&lt;property id=&quot;20307&quot; value=&quot;318&quot;/&gt;&lt;/object&gt;&lt;/object&gt;&lt;/object&gt;&lt;/databas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365882A-92E8-41E1-9E89-24B924F6F105}"/>
</file>

<file path=customXml/itemProps2.xml><?xml version="1.0" encoding="utf-8"?>
<ds:datastoreItem xmlns:ds="http://schemas.openxmlformats.org/officeDocument/2006/customXml" ds:itemID="{C8791B81-EDEE-484D-86DE-5C1681DA9F93}"/>
</file>

<file path=customXml/itemProps3.xml><?xml version="1.0" encoding="utf-8"?>
<ds:datastoreItem xmlns:ds="http://schemas.openxmlformats.org/officeDocument/2006/customXml" ds:itemID="{DE149402-286F-48BB-ACA7-083953C8D3B9}"/>
</file>

<file path=docProps/app.xml><?xml version="1.0" encoding="utf-8"?>
<Properties xmlns="http://schemas.openxmlformats.org/officeDocument/2006/extended-properties" xmlns:vt="http://schemas.openxmlformats.org/officeDocument/2006/docPropsVTypes">
  <Template/>
  <TotalTime>0</TotalTime>
  <Words>1616</Words>
  <Application>Microsoft Office PowerPoint</Application>
  <PresentationFormat>On-screen Show (4:3)</PresentationFormat>
  <Paragraphs>337</Paragraphs>
  <Slides>27</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ＭＳ Ｐゴシック</vt:lpstr>
      <vt:lpstr>Agency FB</vt:lpstr>
      <vt:lpstr>Arial</vt:lpstr>
      <vt:lpstr>Calibri</vt:lpstr>
      <vt:lpstr>Mangal</vt:lpstr>
      <vt:lpstr>Office Theme</vt:lpstr>
      <vt:lpstr>  Defense Trade Advisory Group  </vt:lpstr>
      <vt:lpstr>Working Group Members</vt:lpstr>
      <vt:lpstr>Tasking</vt:lpstr>
      <vt:lpstr>Approach by Working Group</vt:lpstr>
      <vt:lpstr>Overarching Themes</vt:lpstr>
      <vt:lpstr>Question 1</vt:lpstr>
      <vt:lpstr>Response 1 - ORGANIZATION</vt:lpstr>
      <vt:lpstr>Response 1 - STRUCTURE</vt:lpstr>
      <vt:lpstr>Response 1 – OPERATION</vt:lpstr>
      <vt:lpstr>Response 1 – OPERATION, cont.</vt:lpstr>
      <vt:lpstr>Question 2</vt:lpstr>
      <vt:lpstr>Response 2 – Current Site</vt:lpstr>
      <vt:lpstr>Response 2 – Suggested Revisions</vt:lpstr>
      <vt:lpstr>Response 2 – Revisions, cont.</vt:lpstr>
      <vt:lpstr>Question 3</vt:lpstr>
      <vt:lpstr>Response 3 - Selection Criteria</vt:lpstr>
      <vt:lpstr>Response 3 - Selection Criteria, cont.</vt:lpstr>
      <vt:lpstr>Response 3 - Messaging</vt:lpstr>
      <vt:lpstr>Question 4</vt:lpstr>
      <vt:lpstr>Response 4</vt:lpstr>
      <vt:lpstr>Response 4, cont.</vt:lpstr>
      <vt:lpstr>Question 5</vt:lpstr>
      <vt:lpstr>Response 5</vt:lpstr>
      <vt:lpstr>Question 6</vt:lpstr>
      <vt:lpstr>Response 6</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1601-01-01T00:00:00Z</cp:lastPrinted>
  <dcterms:created xsi:type="dcterms:W3CDTF">1601-01-01T00:00:00Z</dcterms:created>
  <dcterms:modified xsi:type="dcterms:W3CDTF">2017-03-29T20:02:55Z</dcterms:modified>
</cp:coreProperties>
</file>